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84" r:id="rId3"/>
    <p:sldMasterId id="2147483696" r:id="rId4"/>
  </p:sldMasterIdLst>
  <p:notesMasterIdLst>
    <p:notesMasterId r:id="rId55"/>
  </p:notesMasterIdLst>
  <p:handoutMasterIdLst>
    <p:handoutMasterId r:id="rId56"/>
  </p:handoutMasterIdLst>
  <p:sldIdLst>
    <p:sldId id="722" r:id="rId5"/>
    <p:sldId id="686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6871" r:id="rId14"/>
    <p:sldId id="266" r:id="rId15"/>
    <p:sldId id="267" r:id="rId16"/>
    <p:sldId id="268" r:id="rId17"/>
    <p:sldId id="6872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6873" r:id="rId26"/>
    <p:sldId id="278" r:id="rId27"/>
    <p:sldId id="279" r:id="rId28"/>
    <p:sldId id="6874" r:id="rId29"/>
    <p:sldId id="281" r:id="rId30"/>
    <p:sldId id="282" r:id="rId31"/>
    <p:sldId id="283" r:id="rId32"/>
    <p:sldId id="6875" r:id="rId33"/>
    <p:sldId id="285" r:id="rId34"/>
    <p:sldId id="286" r:id="rId35"/>
    <p:sldId id="287" r:id="rId36"/>
    <p:sldId id="6876" r:id="rId37"/>
    <p:sldId id="289" r:id="rId38"/>
    <p:sldId id="6877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6878" r:id="rId48"/>
    <p:sldId id="300" r:id="rId49"/>
    <p:sldId id="301" r:id="rId50"/>
    <p:sldId id="302" r:id="rId51"/>
    <p:sldId id="303" r:id="rId52"/>
    <p:sldId id="304" r:id="rId53"/>
    <p:sldId id="6870" r:id="rId54"/>
  </p:sldIdLst>
  <p:sldSz cx="10080625" cy="7559675"/>
  <p:notesSz cx="7559675" cy="10691813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6405"/>
  </p:normalViewPr>
  <p:slideViewPr>
    <p:cSldViewPr snapToGrid="0" snapToObjects="1">
      <p:cViewPr varScale="1">
        <p:scale>
          <a:sx n="104" d="100"/>
          <a:sy n="104" d="100"/>
        </p:scale>
        <p:origin x="216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CD38DD-0D8B-0548-869C-51FC796E74BD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89EE1-9D9F-8742-8702-4B52E45F5216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CA30FB-9231-D941-8320-C97F65156278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FEE660-1E75-C24B-9152-D2A66C58B64C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7FC53AA3-F621-814E-9E10-DA646F974CA7}" type="slidenum">
              <a:t>‹#›</a:t>
            </a:fld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4830890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DE5F29-5AC6-CE47-BFCB-D2879610AA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3108F9A-F95B-F14B-B7E2-5769C5D094BB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171FF06-C9DE-574B-9399-4C315E4412C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10378-E858-574D-81A3-13D7C2D782B2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348E8C-433D-8F45-B0EF-6507C5B9A76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F8B273-E237-5742-9E51-0F9323026D3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0ACBE962-8838-4B47-BDF4-6DD83B97630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566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E82DFE-E98A-254F-BFEC-3824591F84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5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CD071-6534-8F42-A0EF-CC3C6DABF3D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A06E0FD-43E8-9D4C-BBA1-8E91573EBAF0}" type="slidenum">
              <a:t>12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F0F28F-9FC0-3A4D-9D24-43922F29658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262D7D-9AAD-A04D-B001-A2B726C193C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E12067-3D99-8B4C-85F4-F7F56569751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D39DB8B9-A917-E340-B10A-A6874BF130AC}" type="slidenum">
              <a:t>13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F1A2D2-658D-9B4C-BAE4-7193AB96E1D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30340C-7E0F-D24D-B8E0-A51C917D7EC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FB14F6-03AE-7E4A-9A65-B414B0CDAFF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11949A65-6C52-4D4F-80ED-DFA66D3BCA4F}" type="slidenum">
              <a:t>15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5535C2-408A-7748-A096-CAA2AAA9BD2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F9A790-C9A8-AC4B-8856-295BE9108B2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EC4AB-A7C5-664E-9538-4BFFFF3974D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22C0F11-39EC-8A42-9B8E-0964E7E05E4E}" type="slidenum">
              <a:t>16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E87A92-25F5-E447-85BC-5F1158C6ADF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69163B-2AC3-F145-8E1F-CB3197180F54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555FD0-B011-EA44-BCC8-D40E0C39D61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9EFD572B-84F9-A346-8F73-AB2D2498971A}" type="slidenum">
              <a:t>17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1C9208-7E28-EB47-8582-33B532580B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42B96C-9D20-2649-B0E1-EBD0EB8A0F7C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881678-67D1-4D4E-A8A5-541D49943DA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89302B34-8DF8-0244-9D56-253C9DEE3498}" type="slidenum">
              <a:t>18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0B7EED-AC1A-8840-AD19-0A138781188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F8AEC2-95E2-5444-8BF5-C58A2BCF2924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42369E-D30D-F442-9154-3630B8FAA77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C2461539-E961-914C-9DE5-7B01088F5D03}" type="slidenum">
              <a:t>19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4DE86C-A514-C14A-BA80-6FFD24DAE18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FEB691-B6C8-F642-8E35-76F7177D7388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228E30-97C4-C244-AEEB-BEDB466F566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6223DDB5-7681-0341-945A-74B85452A6DE}" type="slidenum">
              <a:t>20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4B60B0-98E7-704C-BA56-D088D9161E9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EDE5AC-2227-7F48-B14F-D5EE57D9ACFF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A3505D-8C60-BA4E-9D45-E2EDD36AFAE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8085409-2C4B-514A-8865-16C1A782FDB3}" type="slidenum">
              <a:t>21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66864A2-EAE2-8140-8F6A-E68901780C9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36568E-5A9E-3342-ACFC-E22F0EDD051E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2AAC6D-277B-3C44-A0BA-39C1A0B1BD5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DACFDDE4-80DF-1847-8C64-F0CBC580AAA2}" type="slidenum">
              <a:t>23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2C503-C153-174C-9583-69E7316F2EA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5CAA68-B8FF-6C44-928D-0ED04CDC99F4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AE9DC668-2434-EF4B-88A7-5DF18997018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272AE85-4032-0E4B-A482-2C8F022212A3}" type="slidenum">
              <a:t>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76C4F8-BDD1-134A-A5F5-F660D065807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47B757-1101-0F43-B5EE-90541C1F208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63DDA925-3493-2B4B-B5E3-690B26275289}" type="slidenum">
              <a:t>24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5D3D55-779C-B440-B235-798464CC4F3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C92905-5E69-154F-A212-988F5EBAEAA8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2A4A50-1FE8-184C-8BFC-9DCAF97D0E2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6AD85313-E9AF-AD4B-B62F-9E2683D9DA0B}" type="slidenum">
              <a:t>26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1F5110-A9F9-8747-AC57-813D1990536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F6AC81-2A8A-0C4C-9637-5325F592F748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FC8A2F-AA66-DE42-A14D-5B34FA9F5DE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0796B7B-102C-5C46-819E-D64437AB41A8}" type="slidenum">
              <a:t>27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284ECC-4C99-944F-9272-890337A1CAD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1F3292-D694-124E-BC47-FA1F09F88092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52BEC-260C-F34C-BE62-C2992FBC60D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1EFA4C6A-C6BF-0D46-A8B5-E1358AA09383}" type="slidenum">
              <a:t>28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92E869-FF5D-2F49-8222-4C8F10C685F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F9F320-5369-7E4A-B292-A42745F6F534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8EB77AC-0123-7940-A30E-2AAFDE09DF7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A30464B-0A70-C047-92A1-B266A9649147}" type="slidenum">
              <a:t>30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9A20E9-6727-6D48-BA7A-1383435C4A4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F1D818-9BC4-D64E-A1A4-A294E1F0864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EEC5DC-58F1-7D46-98E8-CC1CC24D59FE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EC3B6-18D1-FE45-86E8-6A156E63B80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6255C858-0D8A-9F43-916C-F7768BE967BA}" type="slidenum">
              <a:t>31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6A2F6A-BCEC-7547-8886-BF4027E9B05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1D5A67-BB62-E54A-B9B4-52CEA403F4D0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EAF01D-ECE4-4944-8D6E-0BA60024EE0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FA64B841-383C-B34B-815D-666CE67D8F1D}" type="slidenum">
              <a:t>32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647924-3C30-ED4E-9CB2-23E718B6C1C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28727D-6E49-D346-A71A-E22702B7ABDD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FEAB9D-6D1C-F14E-BE99-9109C9C5B69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AC47BD4A-12EA-BB4B-9FA5-818045C69DB3}" type="slidenum">
              <a:t>34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550DA3-6E31-DA46-BDC7-979BE25804E9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C68237-D46C-BF4D-87C8-3ACC35639BC4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63BA05-8641-1F47-B25D-CC47C9BF13B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9C8A7966-06E8-B944-97B1-8C5A574944D5}" type="slidenum">
              <a:t>36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0DD084-50C7-EE49-8622-D6521C8DDC4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C2027E-EE00-BB49-8715-EBB31C69447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E649C1-AC8B-4942-8076-697A91084CC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01F5EC1C-66A5-1A4D-9003-A4C0D8975008}" type="slidenum">
              <a:t>37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AFE6FD-9CA8-5949-BB72-E248D6EDA92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6E2258-F846-D44B-8832-CA36B28ECA1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F389640B-8EB6-4440-95D9-352335FF0E8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52A9644C-0445-0440-BC60-B3344ABD260A}" type="slidenum">
              <a:t>4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0E4E6C-2D9D-654F-932C-1A6BF7F07F8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E193C9-B793-FE42-BEA4-8CA21796F8E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3CC0623E-0F56-F549-98D3-D7D78C4B846D}" type="slidenum">
              <a:t>38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FB3035-CDB6-C84D-85E9-C95FC2C4773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36BC03-945C-104F-AEBF-148E58073B8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4F4DC4-DC58-C04E-A27A-527286B49CC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F0BE9E04-6C33-BF42-AB84-AA350F0CCC97}" type="slidenum">
              <a:t>39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80BEB4-A973-904E-BB0E-F0D82C2B57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686DE5-2D4D-344F-9B18-97C192058E37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93FF8-4388-A442-A54B-4CF63B57095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647DFA0-902D-C049-A6DE-93F4C6844558}" type="slidenum">
              <a:t>40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0C3D42-9F05-4646-B0B9-D4380239DD9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FB8289-670A-F240-95AD-62259F62F672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DADCA2-A8A8-0140-944E-055D8A7960D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84B0FE3F-3E41-CE4D-B9D6-FCE4CD9C37CA}" type="slidenum">
              <a:t>41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54FA36-4756-5142-BF85-D4415C23F89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521B7-E3F4-764A-8CBD-0BB2E1137E5B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F929F-C991-724A-B94D-2A5332C4545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5C8D29CE-198B-0A4D-96FC-60F152D7AEE1}" type="slidenum">
              <a:t>42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BC6150-D63B-2F4F-868F-88016BEF188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F3ADBF-9397-254B-B0B2-B4C49882A412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334753-843D-0847-931B-EC2B091AB397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F7EE55E-CD80-414B-BD7A-6275431C9682}" type="slidenum">
              <a:t>43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962C54-E39A-E54A-9556-FB43E98AA6E7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CFBBF6-FC62-CE44-8569-D754893A5400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51B39F-7CD6-7A45-B423-A95686591A9C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04B2E8FB-59CC-6E4C-9B42-C155CB18BB33}" type="slidenum">
              <a:t>45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7D62DE-9870-E941-9554-4DC27B5E785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EE67B0-5AC8-B740-9F7C-5364DC9D1906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81919-69F6-CA4B-958A-BF300D1BB1D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95C7037-1705-9745-98D0-03340AFD1619}" type="slidenum">
              <a:t>46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F41F80-DE08-5748-8391-8BCE107EC39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F2FC017-A9D7-144C-B849-90DF26B3F82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711BE9-2523-E747-AE62-15ED8A5BD9A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E50D7078-B5E5-A64B-BE4E-99D953E582F3}" type="slidenum">
              <a:t>47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7FEF62-134F-FD42-A231-92C9E7C9060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34F97A-BE76-6343-89BA-DA273617BD1B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0D3C97-D063-2B44-AA55-4FF9DAAD767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471FABC6-259F-C342-8D97-F536A54AF1C3}" type="slidenum">
              <a:t>48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0D3295-941F-D945-B519-964E1B22AE22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B6226A-58C2-8D43-B85E-CE8F323A77F6}"/>
              </a:ext>
            </a:extLst>
          </p:cNvPr>
          <p:cNvSpPr txBox="1"/>
          <p:nvPr/>
        </p:nvSpPr>
        <p:spPr>
          <a:xfrm>
            <a:off x="75636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216000" marR="0" lvl="0" indent="-216000" rtl="0" hangingPunct="0">
              <a:buNone/>
              <a:tabLst/>
            </a:pPr>
            <a:endParaRPr lang="en-US" sz="2000" b="0" i="0" u="none" strike="noStrike" kern="1200" cap="none">
              <a:ln>
                <a:noFill/>
              </a:ln>
              <a:highlight>
                <a:scrgbClr r="0" g="0" b="0">
                  <a:alpha val="0"/>
                </a:scrgbClr>
              </a:highlight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45BF3539-1A37-324B-A76D-EC0377E9D64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1708A100-5F44-0C48-A23F-05A58153D77A}" type="slidenum">
              <a:t>5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130B9E-361C-D649-A296-42400751AF1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6D1EE-A523-D746-9A1A-6B174B25DEA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85D84C45-C034-C044-9B94-821E00A528EC}" type="slidenum">
              <a:t>49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B03669-C8D8-0F4A-835E-3CD31E83636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538C2A-CCC8-2D43-8BDE-31C530298C2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12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E82DFE-E98A-254F-BFEC-3824591F84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122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1759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ACF1C314-73CC-5A4A-9E3E-CCDA59F7F83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A6DAE95E-0E17-1845-8D1D-BDD0C1141C29}" type="slidenum">
              <a:t>6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D989C6-EA07-944A-9624-3BE4B48D7BEA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2F2E6103-8359-6E49-8203-AE19ABED5E1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2360B63D-8229-AE41-8BA9-C82B530F1E6F}" type="slidenum">
              <a:t>7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FB2C45-2F4C-D54D-8111-13E6F3295EF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45444270-46A8-C84A-BC27-5F63362A86F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BF454BFC-6475-CA4F-BFAA-E7619791DBD7}" type="slidenum">
              <a:t>8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1CBB56-B8FF-C749-86B1-BB5A8982BA5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4731A82D-2296-0548-8C37-742FE4F63E5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7560B22C-570E-3243-9ABE-E77915F19E1A}" type="slidenum">
              <a:t>9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B42486-F60E-2A4A-865D-35078D7D0E1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41573391-FBBC-054E-9EF4-26B134162276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BD73E7BF-7482-3949-AE90-1D5E0AD32994}" type="slidenum">
              <a:t>11</a:t>
            </a:fld>
            <a:endParaRPr lang="en-US"/>
          </a:p>
        </p:txBody>
      </p:sp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6A0D8D-BDBE-C34F-A26B-03D835FA8C2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FA12A-1E09-8A47-BC32-538E892171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0DB7A9-456D-B042-9530-05FD0C06B9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7325A-95B8-1B48-A83A-5091E3E0A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255CA-9609-6141-AE47-FA96A7693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BE74E-556F-6141-9FDA-883E3EB62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05B303A8-7BE5-F549-B27E-8E251E99A7C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6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E78C2-5CB2-AA4C-91EF-270FEEF34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A6E45F-8DB1-D943-803E-584DABAEB2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01E31A-1B08-6241-834C-56A19F502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355A9-E08D-6A46-A381-8AEF44BC6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DE257-0F71-8745-BC04-9542B4315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1EDDB31E-01A6-114C-A4FF-F60DBFDB429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ED257F-13ED-F948-B4AE-0EEBDCB37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08838" y="0"/>
            <a:ext cx="2325687" cy="27781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FDB110-E657-104C-B048-8375BD8F8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827838" cy="2778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C112F-E73D-5D49-B1C3-0FC506B37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366ED-4177-374E-9A06-6F2879DEB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CA2E96-4496-CA41-852F-10E48474A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77A2F5C1-E4CD-5B41-9918-8B21490465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17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85A38-B27B-DF4D-AC5F-AB0923694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977DDF-3421-AF44-8861-99BB83B89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E7AB84-4703-DD40-9358-D2026EC5BC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C0C2F6-2247-5441-95B2-73B524B2AC6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7DEF9C1-9255-D449-ABFB-F2002FB802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12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A9A20-AFE1-9744-8351-5E202B745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31E0F-0F67-CA4D-B281-CC19E1A61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DACEEA-AD5B-A449-9E09-DB2869950A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BE27E-3655-3A46-83D9-63D599D5A4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FC4E493-06F8-D340-AF97-6BF1647DA77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31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553B3-209C-0C4F-BFB3-9959AA98F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95BFC-3A60-0D4B-996D-E1E19D8BE7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5833D9-DC7D-A14F-BF84-6CFD7E9B8C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2E28BD-60FC-C44D-A2D2-6F07CD8D77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294BA37E-E9D2-D44D-9D37-D077223D316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951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9C18C-0846-EB47-ACA5-9041D7CDC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ABA65-9F53-A440-A742-3B3A73EF0D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413" y="1001713"/>
            <a:ext cx="4668837" cy="6032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92175A-8025-B046-A554-FC9CE040E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73650" y="1001713"/>
            <a:ext cx="4670425" cy="6032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93D9D-F66B-C74B-8AA0-5D8EF20EC93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F621D-932F-8B45-8620-8F42239596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B53E4F1-9FBE-5045-8855-B3CC13292EE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64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4C15F-2A79-8640-B03B-2F5AD49AA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508FC-230A-D54E-A278-63A28E07C7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DEBBE0-DA21-8548-B581-7AD0365E7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9249AD-9D4F-8C4C-AF3E-9C4FB71991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FC6B28-6804-2D40-9120-3B8EFDDBEC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1BFD22A-AC2E-3146-8373-AB6B022472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9DBD44B-4E51-DA45-88CB-36BE5FA72DF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A1CCD95-B72C-8645-90F1-5C43CB350EC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796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D6A30-BE19-A74F-A69D-950C45C4F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C35F72-BA3B-5646-8090-6313DD7997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C26DED-24D9-E44A-9D38-5C2338C32B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498F271-26F9-DF48-883A-E54B93AF840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23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9335D10-DE3A-A546-BB58-4EDA7AEB58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F6C1E7-A74D-E34A-8FB1-6C77A2E278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C3B4C36-3197-964E-8765-820FF99F5F9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916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13883-3289-8C4A-8401-87DF62827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8DA7F6-C058-904F-B321-317C1D69A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07A28-1D95-EE4A-82D9-3AC11B371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C3477-B710-244A-A650-A7FFDF67F8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D8043-AD19-0A47-A745-ADE76BA3B6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8D40D933-3780-B24F-BB5B-0707C1A84B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93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D9E28-6E24-5E47-8125-794483DD2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6EC9C-62F8-4949-880A-DF9C3C6C84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F08D52-C34E-DF46-BA17-25A9615F5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C284A6-0207-4A49-829A-46D290980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8943F-6F9D-384C-BF26-779F9AE15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5B64C41F-1A6B-8242-BB2F-C68BDAAA50B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83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68814-99F8-3B4E-8418-0A6E1C4E6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691CD4-ABF2-294A-8418-B98BAF5E94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B9967-571A-714D-8FFB-F7F42446D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3B13F-D898-C747-BF3E-75047FD832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51692-46D8-ED44-A785-A787970030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AA64637-EB6E-4946-99EB-1AEFEC3A04A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768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EDFF0-EB13-E343-B25F-5F371B17B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C11D37-278B-C14A-A27C-1C0F723AB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345356-3558-F744-ACF3-C29F1B42AD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13BD93-3BDB-C749-BCC4-89A411BFEA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076AB8E5-C9D9-0045-8DB3-4AF13DDFFE2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58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5BBDB8-1EA6-4244-B5DF-28D787E4FE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72350" y="0"/>
            <a:ext cx="2371725" cy="70342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0E4F4F-A40C-1A46-898A-5FCE8352BB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52413" y="0"/>
            <a:ext cx="6967537" cy="70342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DA0D18-3C74-354B-BD5A-88F82C9DC3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2DBAC5-F302-4C42-A5F4-623B941835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26E23149-18C4-2F40-8ECB-61BA8C867CB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47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FF0F9-4DDA-0D4C-9BF6-F8DC8BCC5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6F3363-6F9B-6545-ACD7-18073C27C4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6C0AD3-E75A-A846-B4E8-225DED49B3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601DC0-C628-5D48-9C92-D445BF368A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F2FB5A9-AB08-E34A-9564-8C1FD3A21DB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2355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878FB-368B-3D42-AAA9-A719D2E0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CF23F-13CE-2E42-9EBC-8487829D95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A9EB26-CBA7-D24F-9C4E-FA06AAF112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7B99BE-14D9-4743-A518-9AB36954E0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1DBDBE9-F758-5E40-A2D0-12F3255B6F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8970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F2BA3-F479-9948-A523-055CECF4D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16345A-E9E6-C841-9E73-601D70692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68E035-8229-2D44-B6CB-8F9E316838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4C6E5A-5262-5B47-B42F-589AAECD5A1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1C4231B0-1712-B94F-BE49-255B4A8B7FC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2231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84AC8-8EBE-2A4D-9A8C-01E7EF850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58FBE-EAA7-944B-AC7B-12F4A5914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413" y="1001713"/>
            <a:ext cx="4668837" cy="6032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0D15E-A73C-084B-9F50-FD669AF992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73650" y="1001713"/>
            <a:ext cx="4670425" cy="6032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FDEEE-51EC-9F48-B966-C2E3153DC51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99DA8-1EE0-AC44-A1FB-F9F4235BFC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7B1EAA3C-0BE1-5D4F-B382-A0EB70FFF6F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199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E01F4-4071-9147-AD65-5700E2F7E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C700A1-7993-E24F-B41D-EF20C7143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A49E3C-118E-BC43-904E-9661D4CA2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A80136-4823-024B-8EB1-87B7CE26A8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430FAE-795C-9343-B4CC-CFB3CC517F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3253CD-41C6-824A-9648-60C0B83FA7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55FFEC0-7850-B64E-938A-19ABEFBE0D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4A10464-496E-4F43-9D68-6F71026FD02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8909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C63A8-D808-0C42-AF18-EDCC2625C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353FCD-F998-4342-9D12-30C684EDE7D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9D0F68-3574-3540-A8D2-BCC32ACA53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79A25357-404F-C540-9AFA-21C6FE0D517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450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DEBA7A-45E9-A746-AAD1-58204D1E44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1E8410-61B9-324C-91CF-ED7DFFE13C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577EBA97-2971-8644-9C19-98421EC3672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0454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56C73-D056-DA4E-B296-8067864D9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6958D6-2B52-5A40-B0CE-157CA326C4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D2161-B11D-2C42-B209-1627C1BE9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378A4-B2D2-174F-9D93-460C6F262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C2259-4D56-6140-8A02-9BF81314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C533AC62-B897-DA4D-BAED-7CF4DEA9CF7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859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811A84-D750-0B43-9FE5-1D11A5B92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3E7FD-76CF-CB45-A19D-54C3ADBF2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86920F-588E-6F40-A53A-72A11B2AC9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ED89C-DD32-3E4A-8238-7F80CA0599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88B97-E487-C84A-B64A-758E1006D7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99456D7-CBFD-F34C-AC32-654372CE2DD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025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04D17-1146-E44A-A85B-910C14BE0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B63EF2-FEBE-8240-8A9C-74605CA01A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BC8FB2-0A57-2D42-9727-29B3055836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9BF31-8F6E-9641-9DAA-9695D76B0F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47B6F-D1C0-144B-BAF3-3467686188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0B48EEDF-44EA-944A-86B7-6C38E2C4FA6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737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7EC0E-314C-E345-BDD4-6FA955B8E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127EBD-0528-124C-A309-564D82B808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CAC094-639D-5E47-88AF-E1E1B0E544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1A8D2C-3E36-8E4B-AF24-9EB90CA36B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AD3B1697-77A9-4649-9ADC-EEAC8E23C19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004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7A1899-0EB2-6348-A73B-BFBB6E65F2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72350" y="0"/>
            <a:ext cx="2371725" cy="70342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F5EC68-8594-5949-BB72-EC7DFD013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52413" y="0"/>
            <a:ext cx="6967537" cy="70342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0641D0-509F-9746-A40D-AC7DDD11B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251BE1-37D0-4B4D-8DA4-CCE4270719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C5CDC339-0105-1D42-A02D-2332A42353F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478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504031" y="1238947"/>
            <a:ext cx="9072563" cy="1007957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 sz="1984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504031" y="3716840"/>
            <a:ext cx="9072563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984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9576594" y="2708883"/>
            <a:ext cx="0" cy="100795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984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6047" y="1239822"/>
            <a:ext cx="8736542" cy="2460640"/>
          </a:xfrm>
        </p:spPr>
        <p:txBody>
          <a:bodyPr/>
          <a:lstStyle>
            <a:lvl1pPr>
              <a:defRPr sz="5291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6047" y="3752932"/>
            <a:ext cx="8652536" cy="1376289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04031" y="6882455"/>
            <a:ext cx="2352146" cy="50397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323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44214" y="6882455"/>
            <a:ext cx="3192198" cy="503978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323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24949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15249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300" y="4857792"/>
            <a:ext cx="8568531" cy="1501435"/>
          </a:xfrm>
        </p:spPr>
        <p:txBody>
          <a:bodyPr/>
          <a:lstStyle>
            <a:lvl1pPr algn="l">
              <a:defRPr sz="440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300" y="3204114"/>
            <a:ext cx="8568531" cy="1653678"/>
          </a:xfrm>
        </p:spPr>
        <p:txBody>
          <a:bodyPr anchor="b"/>
          <a:lstStyle>
            <a:lvl1pPr marL="0" indent="0">
              <a:buNone/>
              <a:defRPr sz="2205"/>
            </a:lvl1pPr>
            <a:lvl2pPr marL="503972" indent="0">
              <a:buNone/>
              <a:defRPr sz="1984"/>
            </a:lvl2pPr>
            <a:lvl3pPr marL="1007943" indent="0">
              <a:buNone/>
              <a:defRPr sz="1764"/>
            </a:lvl3pPr>
            <a:lvl4pPr marL="1511915" indent="0">
              <a:buNone/>
              <a:defRPr sz="1543"/>
            </a:lvl4pPr>
            <a:lvl5pPr marL="2015886" indent="0">
              <a:buNone/>
              <a:defRPr sz="1543"/>
            </a:lvl5pPr>
            <a:lvl6pPr marL="2519858" indent="0">
              <a:buNone/>
              <a:defRPr sz="1543"/>
            </a:lvl6pPr>
            <a:lvl7pPr marL="3023829" indent="0">
              <a:buNone/>
              <a:defRPr sz="1543"/>
            </a:lvl7pPr>
            <a:lvl8pPr marL="3527801" indent="0">
              <a:buNone/>
              <a:defRPr sz="1543"/>
            </a:lvl8pPr>
            <a:lvl9pPr marL="4031772" indent="0">
              <a:buNone/>
              <a:defRPr sz="154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88904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16" y="1001695"/>
            <a:ext cx="4662289" cy="6032537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2315" y="1001695"/>
            <a:ext cx="4662289" cy="6032537"/>
          </a:xfrm>
        </p:spPr>
        <p:txBody>
          <a:bodyPr/>
          <a:lstStyle>
            <a:lvl1pPr>
              <a:defRPr sz="3086"/>
            </a:lvl1pPr>
            <a:lvl2pPr>
              <a:defRPr sz="2646"/>
            </a:lvl2pPr>
            <a:lvl3pPr>
              <a:defRPr sz="2205"/>
            </a:lvl3pPr>
            <a:lvl4pPr>
              <a:defRPr sz="1984"/>
            </a:lvl4pPr>
            <a:lvl5pPr>
              <a:defRPr sz="1984"/>
            </a:lvl5pPr>
            <a:lvl6pPr>
              <a:defRPr sz="1984"/>
            </a:lvl6pPr>
            <a:lvl7pPr>
              <a:defRPr sz="1984"/>
            </a:lvl7pPr>
            <a:lvl8pPr>
              <a:defRPr sz="1984"/>
            </a:lvl8pPr>
            <a:lvl9pPr>
              <a:defRPr sz="198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20353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1" y="302737"/>
            <a:ext cx="9072563" cy="125994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031" y="1692178"/>
            <a:ext cx="4454027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031" y="2397397"/>
            <a:ext cx="4454027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0818" y="1692178"/>
            <a:ext cx="4455776" cy="705219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0818" y="2397397"/>
            <a:ext cx="4455776" cy="4355563"/>
          </a:xfrm>
        </p:spPr>
        <p:txBody>
          <a:bodyPr/>
          <a:lstStyle>
            <a:lvl1pPr>
              <a:defRPr sz="2646"/>
            </a:lvl1pPr>
            <a:lvl2pPr>
              <a:defRPr sz="2205"/>
            </a:lvl2pPr>
            <a:lvl3pPr>
              <a:defRPr sz="1984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05901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61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84158-3403-D943-9668-17328AF46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B67DB-2D94-6247-813A-910612CBF6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1190625"/>
            <a:ext cx="4576763" cy="1587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14B555-EF73-4043-8815-BBDDB3FA4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57763" y="1190625"/>
            <a:ext cx="4576762" cy="15875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D04C3F-E375-BA4B-B6A8-07CE052AC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BBC8E-7D05-6848-B209-2CE3012D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F4AB69-2B51-0047-8762-0B333B7DC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2032670E-DB4F-4C43-8624-8D9E5F540A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3039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83243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032" y="300987"/>
            <a:ext cx="3316456" cy="1280945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245" y="300988"/>
            <a:ext cx="5635349" cy="6451973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032" y="1581933"/>
            <a:ext cx="3316456" cy="5171028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96302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5873" y="5291772"/>
            <a:ext cx="6048375" cy="624724"/>
          </a:xfrm>
        </p:spPr>
        <p:txBody>
          <a:bodyPr anchor="b"/>
          <a:lstStyle>
            <a:lvl1pPr algn="l">
              <a:defRPr sz="2205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5873" y="675471"/>
            <a:ext cx="6048375" cy="4535805"/>
          </a:xfrm>
        </p:spPr>
        <p:txBody>
          <a:bodyPr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5873" y="5916496"/>
            <a:ext cx="6048375" cy="887211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0205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62632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71457" y="167993"/>
            <a:ext cx="2373147" cy="67197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2016" y="167993"/>
            <a:ext cx="6951431" cy="67197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340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8E11E-8B20-FD4A-9DBB-9BD35B951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5FEE4C-C320-3846-A71D-2DDAEFDFC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0BE4E3-C88F-B744-81CF-A99727571C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F5D49E-388A-4C4A-A77D-C515581CAB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3D4953-8390-F843-8C97-93BF1CAB6E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9FA2E2-79F7-0A4B-9120-5F28D3C45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52B9F6-2722-AD4F-B9F9-4C8D2C0AD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8EEEB9-7AC1-8845-8F5E-81D43E713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D995F6C1-3829-5A4F-B671-960E6DB3CE9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65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DCF7C-5267-0F4F-AB6E-F34DE97E5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187A30-5FDF-5642-B998-D28BE5FB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DE6615-8ECF-0140-9E17-0A28A034C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7F63E3-5F2D-2446-B304-33F480AEE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49E481A0-4C15-914D-A4FC-3041C6CB7E9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642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A66529-44DE-724E-BE03-27CE030D3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EA7A26-B810-2E41-9DBC-9AF130FCF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952238-9DFB-5642-AEB1-897BEEEA8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A975B357-D1D6-8D4A-B45B-6B17B761582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35978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6AFFB-46C6-F14D-B0ED-455AB934E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0FEEB-F821-6A48-A645-1F359DEDA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4789B-D15F-E949-BF7D-849ACC583B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2F5A51-58CD-5D40-A6E0-41C1C1264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0C01E-D1E4-2945-970F-A093A216A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B973D7-2250-A847-8C15-E04795E27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D1B1609E-5DE6-2542-88F7-308C9BE07EE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09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867BF-46A1-BA42-A603-85EABBDFB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F63203-9B6A-1B4C-83A3-F8797218E6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8A8F2B-5EE1-934A-8164-F8FE7F148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94575F-F418-C34B-975C-15C47E1F2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999BAA-522D-E944-86E5-1ACF82244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2F7A02-6FBE-EF43-A998-41DD54F7D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7729795C-44A0-DF4D-8957-85D1D282A41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4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1F1986-C786-B449-94D9-DC9DDF6D64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8600" y="0"/>
            <a:ext cx="9071640" cy="126252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ctr">
            <a:noAutofit/>
          </a:bodyPr>
          <a:lstStyle/>
          <a:p>
            <a:pPr lvl="0"/>
            <a:r>
              <a:rPr lang="en-US"/>
              <a:t>Click to edit the title text format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6501D5-A491-3E48-89D8-76EF9B9733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28600" y="1190880"/>
            <a:ext cx="9306000" cy="1587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FEA96A-D8A2-2C4E-9F42-56254A7BB1FA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68868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750BE-ABEC-2146-9A88-7B081390EE76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688680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BEE1A-20B0-7D4A-A580-96B150B8C6CE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676800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  <a:lvl2pPr lvl="0" algn="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2pPr>
            <a:lvl3pPr lvl="0" algn="r" rtl="0" hangingPunct="0">
              <a:buNone/>
              <a:tabLst/>
              <a:defRPr lang="en-US" sz="1400" kern="1200">
                <a:latin typeface="Liberation Serif" pitchFamily="18"/>
                <a:ea typeface="DejaVu Sans" pitchFamily="2"/>
                <a:cs typeface="DejaVu Sans" pitchFamily="2"/>
              </a:defRPr>
            </a:lvl3pPr>
          </a:lstStyle>
          <a:p>
            <a:pPr lvl="0"/>
            <a:endParaRPr lang="en-US"/>
          </a:p>
          <a:p>
            <a:pPr lvl="0"/>
            <a:endParaRPr lang="en-US"/>
          </a:p>
          <a:p>
            <a:pPr lvl="0"/>
            <a:fld id="{22E889BF-38E2-664E-BDC2-A3E067C7B778}" type="slidenum">
              <a:t>‹#›</a:t>
            </a:fld>
            <a:endParaRPr lang="en-US"/>
          </a:p>
        </p:txBody>
      </p:sp>
      <p:sp>
        <p:nvSpPr>
          <p:cNvPr id="7" name="Line 1033">
            <a:extLst>
              <a:ext uri="{FF2B5EF4-FFF2-40B4-BE49-F238E27FC236}">
                <a16:creationId xmlns:a16="http://schemas.microsoft.com/office/drawing/2014/main" id="{C33C4389-C552-2A4B-95AC-684E773BB005}"/>
              </a:ext>
            </a:extLst>
          </p:cNvPr>
          <p:cNvSpPr/>
          <p:nvPr/>
        </p:nvSpPr>
        <p:spPr>
          <a:xfrm>
            <a:off x="228600" y="914400"/>
            <a:ext cx="9305999" cy="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8" name="Line 1032">
            <a:extLst>
              <a:ext uri="{FF2B5EF4-FFF2-40B4-BE49-F238E27FC236}">
                <a16:creationId xmlns:a16="http://schemas.microsoft.com/office/drawing/2014/main" id="{5EF1CB60-C952-724A-B4D1-E934E21E86D1}"/>
              </a:ext>
            </a:extLst>
          </p:cNvPr>
          <p:cNvSpPr/>
          <p:nvPr/>
        </p:nvSpPr>
        <p:spPr>
          <a:xfrm>
            <a:off x="228600" y="7065000"/>
            <a:ext cx="9305999" cy="288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lvl="0" algn="l" rtl="0" hangingPunct="0">
        <a:buNone/>
        <a:tabLst/>
        <a:defRPr lang="en-US" sz="3600" b="0" i="0" u="none" strike="noStrike" kern="1200" cap="none">
          <a:ln>
            <a:noFill/>
          </a:ln>
          <a:solidFill>
            <a:srgbClr val="006633"/>
          </a:solidFill>
          <a:highlight>
            <a:scrgbClr r="0" g="0" b="0">
              <a:alpha val="0"/>
            </a:scrgbClr>
          </a:highlight>
          <a:latin typeface="EB Garamond 08" pitchFamily="2"/>
          <a:ea typeface="Noto Sans CJK SC Regular" pitchFamily="2"/>
          <a:cs typeface="FreeSans" pitchFamily="2"/>
        </a:defRPr>
      </a:lvl1pPr>
    </p:titleStyle>
    <p:bodyStyle>
      <a:lvl1pPr marL="0" marR="0" lvl="0" indent="0" rtl="0" hangingPunct="0">
        <a:spcBef>
          <a:spcPts val="360"/>
        </a:spcBef>
        <a:spcAft>
          <a:spcPts val="0"/>
        </a:spcAft>
        <a:buSzPct val="45000"/>
        <a:buFont typeface="StarSymbol"/>
        <a:buChar char="●"/>
        <a:tabLst/>
        <a:defRPr lang="en-US" sz="1800" b="0" i="0" u="none" strike="noStrike" kern="1200" cap="none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 pitchFamily="34"/>
          <a:ea typeface="Noto Sans CJK SC" pitchFamily="2"/>
          <a:cs typeface="Lohit Devanagari" pitchFamily="2"/>
        </a:defRPr>
      </a:lvl1pPr>
      <a:lvl2pPr marL="0" marR="0" lvl="1" indent="0" rtl="0" hangingPunct="0">
        <a:spcBef>
          <a:spcPts val="360"/>
        </a:spcBef>
        <a:spcAft>
          <a:spcPts val="0"/>
        </a:spcAft>
        <a:buSzPct val="75000"/>
        <a:buFont typeface="StarSymbol"/>
        <a:buChar char="–"/>
        <a:tabLst/>
        <a:defRPr lang="en-US" sz="1800" b="0" i="0" u="none" strike="noStrike" kern="1200" cap="none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 pitchFamily="34"/>
          <a:ea typeface="Noto Sans CJK SC" pitchFamily="2"/>
          <a:cs typeface="Lohit Devanagari" pitchFamily="2"/>
        </a:defRPr>
      </a:lvl2pPr>
      <a:lvl3pPr marL="0" marR="0" lvl="2" indent="0" rtl="0" hangingPunct="0">
        <a:spcBef>
          <a:spcPts val="360"/>
        </a:spcBef>
        <a:spcAft>
          <a:spcPts val="0"/>
        </a:spcAft>
        <a:buSzPct val="45000"/>
        <a:buFont typeface="StarSymbol"/>
        <a:buChar char="●"/>
        <a:tabLst/>
        <a:defRPr lang="en-US" sz="1800" b="0" i="0" u="none" strike="noStrike" kern="1200" cap="none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 pitchFamily="34"/>
          <a:ea typeface="Noto Sans CJK SC" pitchFamily="2"/>
          <a:cs typeface="Lohit Devanagari" pitchFamily="2"/>
        </a:defRPr>
      </a:lvl3pPr>
      <a:lvl4pPr marL="0" marR="0" lvl="3" indent="0" rtl="0" hangingPunct="0">
        <a:spcBef>
          <a:spcPts val="360"/>
        </a:spcBef>
        <a:spcAft>
          <a:spcPts val="0"/>
        </a:spcAft>
        <a:buSzPct val="75000"/>
        <a:buFont typeface="StarSymbol"/>
        <a:buChar char="–"/>
        <a:tabLst/>
        <a:defRPr lang="en-US" sz="1800" b="0" i="0" u="none" strike="noStrike" kern="1200" cap="none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 pitchFamily="34"/>
          <a:ea typeface="Noto Sans CJK SC" pitchFamily="2"/>
          <a:cs typeface="Lohit Devanagari" pitchFamily="2"/>
        </a:defRPr>
      </a:lvl4pPr>
      <a:lvl5pPr marL="0" marR="0" lvl="4" indent="0" rtl="0" hangingPunct="0">
        <a:spcBef>
          <a:spcPts val="320"/>
        </a:spcBef>
        <a:spcAft>
          <a:spcPts val="0"/>
        </a:spcAft>
        <a:buSzPct val="45000"/>
        <a:buFont typeface="StarSymbol"/>
        <a:buChar char="●"/>
        <a:tabLst/>
        <a:defRPr lang="en-US" sz="1600" b="0" i="0" u="none" strike="noStrike" kern="1200" cap="none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 pitchFamily="34"/>
          <a:ea typeface="Noto Sans CJK SC" pitchFamily="2"/>
          <a:cs typeface="Lohit Devanagari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032">
            <a:extLst>
              <a:ext uri="{FF2B5EF4-FFF2-40B4-BE49-F238E27FC236}">
                <a16:creationId xmlns:a16="http://schemas.microsoft.com/office/drawing/2014/main" id="{06298405-9812-0341-817E-BB5AF29127E6}"/>
              </a:ext>
            </a:extLst>
          </p:cNvPr>
          <p:cNvSpPr/>
          <p:nvPr/>
        </p:nvSpPr>
        <p:spPr>
          <a:xfrm>
            <a:off x="252000" y="7034040"/>
            <a:ext cx="9491760" cy="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3" name="Line 1033">
            <a:extLst>
              <a:ext uri="{FF2B5EF4-FFF2-40B4-BE49-F238E27FC236}">
                <a16:creationId xmlns:a16="http://schemas.microsoft.com/office/drawing/2014/main" id="{8834DF23-2281-0541-8FAE-7F5C5023D091}"/>
              </a:ext>
            </a:extLst>
          </p:cNvPr>
          <p:cNvSpPr/>
          <p:nvPr/>
        </p:nvSpPr>
        <p:spPr>
          <a:xfrm>
            <a:off x="252000" y="1007999"/>
            <a:ext cx="9491760" cy="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114881-B798-0241-A7BC-5D240B7578E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000" y="0"/>
            <a:ext cx="9491400" cy="10011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5FD70FC-89B0-7846-BE41-CE3A8E4039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52000" y="1001520"/>
            <a:ext cx="9491400" cy="6032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29">
            <a:extLst>
              <a:ext uri="{FF2B5EF4-FFF2-40B4-BE49-F238E27FC236}">
                <a16:creationId xmlns:a16="http://schemas.microsoft.com/office/drawing/2014/main" id="{EEDF94B5-651C-EA47-8884-93437CFFA2C8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3760" y="6887880"/>
            <a:ext cx="3191400" cy="503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>
            <a:noAutofit/>
          </a:bodyPr>
          <a:lstStyle>
            <a:lvl1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latin typeface="Garamond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A7437257-FC72-F443-94E8-12A86BC265B2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3760" y="6882480"/>
            <a:ext cx="2351880" cy="503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>
            <a:noAutofit/>
          </a:bodyPr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000000"/>
                </a:solidFill>
                <a:latin typeface="Garamond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76A950DB-1756-814F-9CDD-64E7FFB30D1E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lvl="0" algn="l" rtl="0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000" b="0" i="0" u="none" strike="noStrike" kern="1200" cap="none" spc="0" baseline="0">
          <a:ln>
            <a:noFill/>
          </a:ln>
          <a:solidFill>
            <a:srgbClr val="006633"/>
          </a:solidFill>
          <a:highlight>
            <a:scrgbClr r="0" g="0" b="0">
              <a:alpha val="0"/>
            </a:scrgbClr>
          </a:highlight>
          <a:latin typeface="Garamond" pitchFamily="2"/>
          <a:ea typeface="Noto Sans CJK SC" pitchFamily="2"/>
          <a:cs typeface="Lohit Devanagari" pitchFamily="2"/>
        </a:defRPr>
      </a:lvl1pPr>
    </p:titleStyle>
    <p:bodyStyle>
      <a:lvl1pPr marL="0" marR="0" lvl="0" indent="0" algn="l" rtl="0" hangingPunct="0">
        <a:lnSpc>
          <a:spcPct val="100000"/>
        </a:lnSpc>
        <a:spcBef>
          <a:spcPts val="479"/>
        </a:spcBef>
        <a:spcAft>
          <a:spcPts val="0"/>
        </a:spcAft>
        <a:buSzPct val="45000"/>
        <a:buFont typeface="StarSymbol"/>
        <a:buChar char="●"/>
        <a:tabLst/>
        <a:defRPr lang="en-US" sz="2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1pPr>
      <a:lvl2pPr marL="0" marR="0" lvl="1" indent="0" algn="l" rtl="0" hangingPunct="0">
        <a:lnSpc>
          <a:spcPct val="100000"/>
        </a:lnSpc>
        <a:spcBef>
          <a:spcPts val="439"/>
        </a:spcBef>
        <a:spcAft>
          <a:spcPts val="0"/>
        </a:spcAft>
        <a:buSzPct val="75000"/>
        <a:buFont typeface="StarSymbol"/>
        <a:buChar char="–"/>
        <a:tabLst/>
        <a:defRPr lang="en-US" sz="2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2pPr>
      <a:lvl3pPr marL="0" marR="0" lvl="2" indent="0" algn="l" rtl="0" hangingPunct="0">
        <a:lnSpc>
          <a:spcPct val="100000"/>
        </a:lnSpc>
        <a:spcBef>
          <a:spcPts val="400"/>
        </a:spcBef>
        <a:spcAft>
          <a:spcPts val="0"/>
        </a:spcAft>
        <a:buSzPct val="45000"/>
        <a:buFont typeface="StarSymbol"/>
        <a:buChar char="●"/>
        <a:tabLst/>
        <a:defRPr lang="en-US" sz="20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3pPr>
      <a:lvl4pPr marL="0" marR="0" lvl="3" indent="0" algn="l" rtl="0" hangingPunct="0">
        <a:lnSpc>
          <a:spcPct val="100000"/>
        </a:lnSpc>
        <a:spcBef>
          <a:spcPts val="360"/>
        </a:spcBef>
        <a:spcAft>
          <a:spcPts val="0"/>
        </a:spcAft>
        <a:buSzPct val="75000"/>
        <a:buFont typeface="StarSymbol"/>
        <a:buChar char="–"/>
        <a:tabLst/>
        <a:defRPr lang="en-US" sz="18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4pPr>
      <a:lvl5pPr marL="0" marR="0" lvl="4" indent="0" algn="l" rtl="0" hangingPunct="0">
        <a:lnSpc>
          <a:spcPct val="100000"/>
        </a:lnSpc>
        <a:spcBef>
          <a:spcPts val="320"/>
        </a:spcBef>
        <a:spcAft>
          <a:spcPts val="0"/>
        </a:spcAft>
        <a:buSzPct val="45000"/>
        <a:buFont typeface="StarSymbol"/>
        <a:buChar char="●"/>
        <a:tabLst/>
        <a:defRPr lang="en-US" sz="16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032">
            <a:extLst>
              <a:ext uri="{FF2B5EF4-FFF2-40B4-BE49-F238E27FC236}">
                <a16:creationId xmlns:a16="http://schemas.microsoft.com/office/drawing/2014/main" id="{8FD29E6B-5726-284D-9B24-D66F8EAF89B9}"/>
              </a:ext>
            </a:extLst>
          </p:cNvPr>
          <p:cNvSpPr/>
          <p:nvPr/>
        </p:nvSpPr>
        <p:spPr>
          <a:xfrm>
            <a:off x="252000" y="7034040"/>
            <a:ext cx="9491760" cy="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3" name="Line 1033">
            <a:extLst>
              <a:ext uri="{FF2B5EF4-FFF2-40B4-BE49-F238E27FC236}">
                <a16:creationId xmlns:a16="http://schemas.microsoft.com/office/drawing/2014/main" id="{09865F16-5361-5144-A4C5-6D2BF8BE0964}"/>
              </a:ext>
            </a:extLst>
          </p:cNvPr>
          <p:cNvSpPr/>
          <p:nvPr/>
        </p:nvSpPr>
        <p:spPr>
          <a:xfrm>
            <a:off x="252000" y="1007999"/>
            <a:ext cx="9491760" cy="0"/>
          </a:xfrm>
          <a:prstGeom prst="line">
            <a:avLst/>
          </a:prstGeom>
          <a:noFill/>
          <a:ln w="19080">
            <a:solidFill>
              <a:srgbClr val="CC9900"/>
            </a:solidFill>
            <a:prstDash val="solid"/>
            <a:round/>
          </a:ln>
        </p:spPr>
        <p:txBody>
          <a:bodyPr vert="horz" wrap="square" lIns="90000" tIns="45000" rIns="90000" bIns="45000" anchor="t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F4E752-B1E1-324A-A4D0-D073DF20556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000" y="0"/>
            <a:ext cx="9491400" cy="10011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E78C7B1-25B8-5D49-907E-F86628D1EA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52000" y="1001520"/>
            <a:ext cx="9491400" cy="60325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29">
            <a:extLst>
              <a:ext uri="{FF2B5EF4-FFF2-40B4-BE49-F238E27FC236}">
                <a16:creationId xmlns:a16="http://schemas.microsoft.com/office/drawing/2014/main" id="{64B60283-3312-BA49-8C7D-6D9921E2330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3760" y="6887880"/>
            <a:ext cx="3191400" cy="503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>
            <a:noAutofit/>
          </a:bodyPr>
          <a:lstStyle>
            <a:lvl1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200" b="0" i="0" u="none" strike="noStrike" kern="1200" cap="none" spc="0" baseline="0">
                <a:solidFill>
                  <a:srgbClr val="000000"/>
                </a:solidFill>
                <a:latin typeface="Garamond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r>
              <a:rPr lang="en-US"/>
              <a:t>Juan Gómez Luna Peking University. Beijing, September 7, 2015</a:t>
            </a:r>
          </a:p>
        </p:txBody>
      </p:sp>
      <p:sp>
        <p:nvSpPr>
          <p:cNvPr id="7" name="Rectangle 1030">
            <a:extLst>
              <a:ext uri="{FF2B5EF4-FFF2-40B4-BE49-F238E27FC236}">
                <a16:creationId xmlns:a16="http://schemas.microsoft.com/office/drawing/2014/main" id="{9B606D4E-90D4-064B-833F-324E4DC522CC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3760" y="6882480"/>
            <a:ext cx="2351880" cy="503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>
            <a:noAutofit/>
          </a:bodyPr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1600" b="0" i="0" u="none" strike="noStrike" kern="1200" cap="none" spc="0" baseline="0">
                <a:solidFill>
                  <a:srgbClr val="000000"/>
                </a:solidFill>
                <a:latin typeface="Garamond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18AC7CCE-7B6F-B24E-AD24-21EB827F709F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lvl="0" algn="l" rtl="0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000" b="0" i="0" u="none" strike="noStrike" kern="1200" cap="none" spc="0" baseline="0">
          <a:ln>
            <a:noFill/>
          </a:ln>
          <a:solidFill>
            <a:srgbClr val="006633"/>
          </a:solidFill>
          <a:highlight>
            <a:scrgbClr r="0" g="0" b="0">
              <a:alpha val="0"/>
            </a:scrgbClr>
          </a:highlight>
          <a:latin typeface="Garamond" pitchFamily="2"/>
          <a:ea typeface="Noto Sans CJK SC" pitchFamily="2"/>
          <a:cs typeface="Lohit Devanagari" pitchFamily="2"/>
        </a:defRPr>
      </a:lvl1pPr>
    </p:titleStyle>
    <p:bodyStyle>
      <a:lvl1pPr marL="0" marR="0" lvl="0" indent="0" algn="l" rtl="0" hangingPunct="0">
        <a:lnSpc>
          <a:spcPct val="100000"/>
        </a:lnSpc>
        <a:spcBef>
          <a:spcPts val="479"/>
        </a:spcBef>
        <a:spcAft>
          <a:spcPts val="0"/>
        </a:spcAft>
        <a:buSzPct val="45000"/>
        <a:buFont typeface="StarSymbol"/>
        <a:buChar char="●"/>
        <a:tabLst/>
        <a:defRPr lang="en-US" sz="24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1pPr>
      <a:lvl2pPr marL="0" marR="0" lvl="1" indent="0" algn="l" rtl="0" hangingPunct="0">
        <a:lnSpc>
          <a:spcPct val="100000"/>
        </a:lnSpc>
        <a:spcBef>
          <a:spcPts val="439"/>
        </a:spcBef>
        <a:spcAft>
          <a:spcPts val="0"/>
        </a:spcAft>
        <a:buSzPct val="75000"/>
        <a:buFont typeface="StarSymbol"/>
        <a:buChar char="–"/>
        <a:tabLst/>
        <a:defRPr lang="en-US" sz="22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2pPr>
      <a:lvl3pPr marL="0" marR="0" lvl="2" indent="0" algn="l" rtl="0" hangingPunct="0">
        <a:lnSpc>
          <a:spcPct val="100000"/>
        </a:lnSpc>
        <a:spcBef>
          <a:spcPts val="400"/>
        </a:spcBef>
        <a:spcAft>
          <a:spcPts val="0"/>
        </a:spcAft>
        <a:buSzPct val="45000"/>
        <a:buFont typeface="StarSymbol"/>
        <a:buChar char="●"/>
        <a:tabLst/>
        <a:defRPr lang="en-US" sz="20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3pPr>
      <a:lvl4pPr marL="0" marR="0" lvl="3" indent="0" algn="l" rtl="0" hangingPunct="0">
        <a:lnSpc>
          <a:spcPct val="100000"/>
        </a:lnSpc>
        <a:spcBef>
          <a:spcPts val="360"/>
        </a:spcBef>
        <a:spcAft>
          <a:spcPts val="0"/>
        </a:spcAft>
        <a:buSzPct val="75000"/>
        <a:buFont typeface="StarSymbol"/>
        <a:buChar char="–"/>
        <a:tabLst/>
        <a:defRPr lang="en-US" sz="18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4pPr>
      <a:lvl5pPr marL="0" marR="0" lvl="4" indent="0" algn="l" rtl="0" hangingPunct="0">
        <a:lnSpc>
          <a:spcPct val="100000"/>
        </a:lnSpc>
        <a:spcBef>
          <a:spcPts val="320"/>
        </a:spcBef>
        <a:spcAft>
          <a:spcPts val="0"/>
        </a:spcAft>
        <a:buSzPct val="45000"/>
        <a:buFont typeface="StarSymbol"/>
        <a:buChar char="●"/>
        <a:tabLst/>
        <a:defRPr lang="en-US" sz="1600" b="0" i="0" u="none" strike="noStrike" kern="1200" cap="none" spc="0" baseline="0">
          <a:ln>
            <a:noFill/>
          </a:ln>
          <a:solidFill>
            <a:srgbClr val="000000"/>
          </a:solidFill>
          <a:highlight>
            <a:scrgbClr r="0" g="0" b="0">
              <a:alpha val="0"/>
            </a:scrgbClr>
          </a:highlight>
          <a:latin typeface="Tahoma"/>
          <a:ea typeface="Noto Sans CJK SC" pitchFamily="2"/>
          <a:cs typeface="Lohit Devanagari" pitchFamily="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52015" y="0"/>
            <a:ext cx="9492589" cy="100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2015" y="1001695"/>
            <a:ext cx="9492589" cy="603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44214" y="6887704"/>
            <a:ext cx="3192198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323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4448" y="6882455"/>
            <a:ext cx="2352146" cy="50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764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52015" y="7034232"/>
            <a:ext cx="9492589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984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52015" y="1007957"/>
            <a:ext cx="9492589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984"/>
          </a:p>
        </p:txBody>
      </p:sp>
    </p:spTree>
    <p:extLst>
      <p:ext uri="{BB962C8B-B14F-4D97-AF65-F5344CB8AC3E}">
        <p14:creationId xmlns:p14="http://schemas.microsoft.com/office/powerpoint/2010/main" val="281062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5pPr>
      <a:lvl6pPr marL="503972" algn="l" rtl="0" fontAlgn="base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6pPr>
      <a:lvl7pPr marL="1007943" algn="l" rtl="0" fontAlgn="base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7pPr>
      <a:lvl8pPr marL="1511915" algn="l" rtl="0" fontAlgn="base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8pPr>
      <a:lvl9pPr marL="2015886" algn="l" rtl="0" fontAlgn="base">
        <a:spcBef>
          <a:spcPct val="0"/>
        </a:spcBef>
        <a:spcAft>
          <a:spcPct val="0"/>
        </a:spcAft>
        <a:defRPr sz="4409">
          <a:solidFill>
            <a:schemeClr val="tx2"/>
          </a:solidFill>
          <a:latin typeface="Garamond" pitchFamily="18" charset="0"/>
        </a:defRPr>
      </a:lvl9pPr>
    </p:titleStyle>
    <p:bodyStyle>
      <a:lvl1pPr marL="377979" indent="-37797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646">
          <a:solidFill>
            <a:schemeClr val="tx1"/>
          </a:solidFill>
          <a:latin typeface="+mn-lt"/>
          <a:ea typeface="+mn-ea"/>
          <a:cs typeface="+mn-cs"/>
        </a:defRPr>
      </a:lvl1pPr>
      <a:lvl2pPr marL="738458" indent="-3587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425">
          <a:solidFill>
            <a:schemeClr val="tx1"/>
          </a:solidFill>
          <a:latin typeface="+mn-lt"/>
        </a:defRPr>
      </a:lvl2pPr>
      <a:lvl3pPr marL="1126936" indent="-38672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5">
          <a:solidFill>
            <a:schemeClr val="tx1"/>
          </a:solidFill>
          <a:latin typeface="+mn-lt"/>
        </a:defRPr>
      </a:lvl3pPr>
      <a:lvl4pPr marL="1476917" indent="-348231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853146" indent="-374479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764">
          <a:solidFill>
            <a:schemeClr val="tx1"/>
          </a:solidFill>
          <a:latin typeface="+mn-lt"/>
        </a:defRPr>
      </a:lvl5pPr>
      <a:lvl6pPr marL="2357118" indent="-37447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764">
          <a:solidFill>
            <a:schemeClr val="tx1"/>
          </a:solidFill>
          <a:latin typeface="+mn-lt"/>
        </a:defRPr>
      </a:lvl6pPr>
      <a:lvl7pPr marL="2861089" indent="-37447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764">
          <a:solidFill>
            <a:schemeClr val="tx1"/>
          </a:solidFill>
          <a:latin typeface="+mn-lt"/>
        </a:defRPr>
      </a:lvl7pPr>
      <a:lvl8pPr marL="3365061" indent="-37447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764">
          <a:solidFill>
            <a:schemeClr val="tx1"/>
          </a:solidFill>
          <a:latin typeface="+mn-lt"/>
        </a:defRPr>
      </a:lvl8pPr>
      <a:lvl9pPr marL="3869032" indent="-374479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764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SV4-soma-clustering.mp4" TargetMode="External"/><Relationship Id="rId1" Type="http://schemas.microsoft.com/office/2007/relationships/media" Target="SV4-soma-clustering.mp4" TargetMode="External"/><Relationship Id="rId6" Type="http://schemas.openxmlformats.org/officeDocument/2006/relationships/hyperlink" Target="https://www.youtube.com/watch?v=jlOk_Y3SUHo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https://doi.org/10.1093/bioinformatics/btab649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hyperlink" Target="https://doi.org/10.1093/bib/bbm024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github.com/kthohr/optim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93/bioinformatics/btab649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Shore%20Birds%20-%205013-pixabay.mp4" TargetMode="Externa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48550/arXiv.2105.00039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orxiv.org/content/10.1101/2021.10.22.465398v1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hyperlink" Target="https://www.medrxiv.org/content/10.1101/2020.12.23.20248757v3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Lukas.Breitwieser@cern.ch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dimensions.ai/analytics/publication/overview/timeline?search_mode=content&amp;search_text=%22agent-based%20model%22%20OR%20%22agent-based%20simulation%22&amp;search_type=kws&amp;search_field=full_search&amp;year_from=2000&amp;year_to=202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10.1093/bioinformatics/btab649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preteyeres.2016.04.001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doi.org/10.1093/bib/bbm0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407" y="1259945"/>
            <a:ext cx="9767806" cy="24358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764" b="1" dirty="0">
                <a:solidFill>
                  <a:srgbClr val="C00000"/>
                </a:solidFill>
              </a:rPr>
            </a:br>
            <a:br>
              <a:rPr lang="en-US" sz="1764" b="1" dirty="0">
                <a:solidFill>
                  <a:srgbClr val="C00000"/>
                </a:solidFill>
              </a:rPr>
            </a:br>
            <a: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Accelerating Agent-Based Simulations</a:t>
            </a:r>
            <a:b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</a:br>
            <a: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with </a:t>
            </a:r>
            <a:r>
              <a:rPr lang="en-US" sz="4000" spc="-99" dirty="0" err="1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BioDynaMo</a:t>
            </a:r>
            <a:endParaRPr lang="en-US" sz="3968" b="1" spc="-11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56496" y="4451808"/>
            <a:ext cx="8651628" cy="2519892"/>
          </a:xfrm>
        </p:spPr>
        <p:txBody>
          <a:bodyPr/>
          <a:lstStyle/>
          <a:p>
            <a:pPr eaLnBrk="1" hangingPunct="1"/>
            <a:r>
              <a:rPr lang="en-US" sz="3200" dirty="0">
                <a:solidFill>
                  <a:srgbClr val="003399"/>
                </a:solidFill>
                <a:highlight>
                  <a:scrgbClr r="0" g="0" b="0">
                    <a:alpha val="0"/>
                  </a:scrgbClr>
                </a:highlight>
                <a:latin typeface="Tahoma" pitchFamily="18"/>
                <a:ea typeface="ＭＳ Ｐゴシック" pitchFamily="49"/>
              </a:rPr>
              <a:t>Lukas </a:t>
            </a:r>
            <a:r>
              <a:rPr lang="en-US" sz="3200" dirty="0" err="1">
                <a:solidFill>
                  <a:srgbClr val="003399"/>
                </a:solidFill>
                <a:highlight>
                  <a:scrgbClr r="0" g="0" b="0">
                    <a:alpha val="0"/>
                  </a:scrgbClr>
                </a:highlight>
                <a:latin typeface="Tahoma" pitchFamily="18"/>
                <a:ea typeface="ＭＳ Ｐゴシック" pitchFamily="49"/>
              </a:rPr>
              <a:t>Breitwieser</a:t>
            </a:r>
            <a:endParaRPr lang="en-US" altLang="en-US" sz="3086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30 January 2023</a:t>
            </a:r>
          </a:p>
        </p:txBody>
      </p:sp>
    </p:spTree>
    <p:extLst>
      <p:ext uri="{BB962C8B-B14F-4D97-AF65-F5344CB8AC3E}">
        <p14:creationId xmlns:p14="http://schemas.microsoft.com/office/powerpoint/2010/main" val="77359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Demo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836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0E78470-829B-9943-901D-2950601B5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1D6DBCB8-8319-A04D-848D-40111A7054F5}" type="slidenum">
              <a:t>11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094172-1077-7F43-9FA3-1B84ED666C8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Cell clustering model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9BE55-7BD6-694B-970A-CAB7F662F43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769040"/>
            <a:ext cx="4799520" cy="4384440"/>
          </a:xfrm>
        </p:spPr>
        <p:txBody>
          <a:bodyPr>
            <a:normAutofit fontScale="70000" lnSpcReduction="20000"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Agent: Cell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Spherical shape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cell type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Behaviors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Secrete a substance into the extracellular matrix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Follow the concentration gradient (chemotaxis)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Initial condition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Randomly distributed in 3D space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55B07D-95DF-964E-B132-821A83B3E0B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486399" y="1828800"/>
            <a:ext cx="4389120" cy="4389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BFB4A6D-894D-724B-B76B-375A4106D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8FBA21E8-5C39-684C-8A99-019ABC480FB0}" type="slidenum">
              <a:t>12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437958-A461-BF4A-AC2E-8A7C47E01EA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Cell clustering video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C42176C0-55C1-B64B-BBB2-B590360CA9C8}"/>
              </a:ext>
            </a:extLst>
          </p:cNvPr>
          <p:cNvPicPr>
            <a:picLocks noGrp="1" noChangeAspect="1"/>
          </p:cNvPicPr>
          <p:nvPr>
            <p:ph idx="4294967295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2280" y="1768680"/>
            <a:ext cx="7794720" cy="4384440"/>
          </a:xfr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9CD0A4-B0A0-4E44-B090-FA5C058F2157}"/>
              </a:ext>
            </a:extLst>
          </p:cNvPr>
          <p:cNvSpPr txBox="1"/>
          <p:nvPr/>
        </p:nvSpPr>
        <p:spPr>
          <a:xfrm>
            <a:off x="208440" y="7078320"/>
            <a:ext cx="7132320" cy="430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  <a:hlinkClick r:id="rId6"/>
              </a:rPr>
              <a:t>https://www.youtube.com/watch?v=jlOk_Y3SUHo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97155E6E-0C9E-C14E-8711-6B9B2285F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1E914DEE-80C1-0E43-A136-409B2B01305F}" type="slidenum">
              <a:t>13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8D4658-119E-904F-87D1-87E708493EE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6360" y="13320"/>
            <a:ext cx="9071640" cy="1262160"/>
          </a:xfrm>
        </p:spPr>
        <p:txBody>
          <a:bodyPr/>
          <a:lstStyle/>
          <a:p>
            <a:pPr lvl="0"/>
            <a:r>
              <a:rPr lang="en-US"/>
              <a:t>Cell clustering result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7287ADC-32EC-C742-9B51-E7C65F9F74B9}"/>
              </a:ext>
            </a:extLst>
          </p:cNvPr>
          <p:cNvGrpSpPr/>
          <p:nvPr/>
        </p:nvGrpSpPr>
        <p:grpSpPr>
          <a:xfrm>
            <a:off x="2142360" y="1519200"/>
            <a:ext cx="5795640" cy="5796000"/>
            <a:chOff x="2142360" y="1519200"/>
            <a:chExt cx="5795640" cy="5796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1715A19-E527-0642-921A-ECE59D4A8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/>
            <a:stretch>
              <a:fillRect/>
            </a:stretch>
          </p:blipFill>
          <p:spPr>
            <a:xfrm>
              <a:off x="2142360" y="1519200"/>
              <a:ext cx="2898000" cy="289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9DE0E00-2911-DB47-BFAE-A65E9A7C9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/>
              <a:alphaModFix/>
            </a:blip>
            <a:srcRect/>
            <a:stretch>
              <a:fillRect/>
            </a:stretch>
          </p:blipFill>
          <p:spPr>
            <a:xfrm>
              <a:off x="4997880" y="1525320"/>
              <a:ext cx="2940120" cy="29401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77C7B2-C682-0B4F-AB2C-A4EF48EF7F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2142360" y="4417200"/>
              <a:ext cx="2898000" cy="289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1A948E3-D832-974C-8049-021F445FA0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/>
              <a:alphaModFix/>
            </a:blip>
            <a:srcRect/>
            <a:stretch>
              <a:fillRect/>
            </a:stretch>
          </p:blipFill>
          <p:spPr>
            <a:xfrm>
              <a:off x="5040360" y="4459320"/>
              <a:ext cx="2855880" cy="285588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2A93513-C9A7-C041-848E-77E4631FC126}"/>
              </a:ext>
            </a:extLst>
          </p:cNvPr>
          <p:cNvSpPr txBox="1"/>
          <p:nvPr/>
        </p:nvSpPr>
        <p:spPr>
          <a:xfrm>
            <a:off x="-29520" y="7299720"/>
            <a:ext cx="549972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Breitwieser et al. 2021,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7"/>
              </a:rPr>
              <a:t>https://doi.org/10.1093/bioinformatics/btab649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Performance considerations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534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41B0373-53E6-DF44-BF46-B46786F32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06E3D112-0AF8-E747-8CDB-742DD4A447ED}" type="slidenum">
              <a:t>15</a:t>
            </a:fld>
            <a:endParaRPr lang="en-US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255A33C5-26EE-6646-9157-40DD0CAC641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03999" y="1587600"/>
            <a:ext cx="9071640" cy="4384440"/>
          </a:xfrm>
        </p:spPr>
        <p:txBody>
          <a:bodyPr anchor="ctr"/>
          <a:lstStyle/>
          <a:p>
            <a:pPr lvl="0" algn="ctr">
              <a:buNone/>
            </a:pPr>
            <a:r>
              <a:rPr lang="en-US" sz="3200">
                <a:latin typeface="Liberation Sans" pitchFamily="18"/>
              </a:rPr>
              <a:t>Existing simulation platforms do not always take full advantage of modern hardware.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81418C-817F-2E48-86D4-029AA9DDA54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28960" y="360"/>
            <a:ext cx="9071640" cy="1262520"/>
          </a:xfrm>
        </p:spPr>
        <p:txBody>
          <a:bodyPr>
            <a:spAutoFit/>
          </a:bodyPr>
          <a:lstStyle/>
          <a:p>
            <a:pPr lvl="0"/>
            <a:r>
              <a:rPr lang="en-US"/>
              <a:t>The problem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C3AD2247-995E-6C46-BFBC-CA52526F7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6C4B09F5-AA85-1C47-90AE-DCE8B2819F39}" type="slidenum">
              <a:t>16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B877FB-9319-4B42-823C-881AE1D468F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Impact of low performance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B33607-14A1-6240-BA9D-83FE135D53A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768680"/>
            <a:ext cx="5523840" cy="438444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Limitation of the size and  complexity of models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Longer development time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Limited capability to explore parameter space </a:t>
            </a:r>
            <a:br>
              <a:rPr lang="en-US" sz="3200"/>
            </a:br>
            <a:r>
              <a:rPr lang="en-US" sz="3200"/>
              <a:t>→ less optimal solution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Increased cost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172480-B358-9545-956D-51BFEAC7C53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382079" y="3735360"/>
            <a:ext cx="2136600" cy="2066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5AA98D-74A7-B84A-8647-05D48E2B762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130880" y="1474200"/>
            <a:ext cx="2622600" cy="2244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56B176-8F20-5F47-979E-F434D9D1E88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3640680" y="5088239"/>
            <a:ext cx="2774160" cy="20973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C1EC6C-B56B-4541-B5DF-BD28834C99A5}"/>
              </a:ext>
            </a:extLst>
          </p:cNvPr>
          <p:cNvSpPr txBox="1"/>
          <p:nvPr/>
        </p:nvSpPr>
        <p:spPr>
          <a:xfrm>
            <a:off x="-33840" y="7299720"/>
            <a:ext cx="5772600" cy="291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Images credit: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6"/>
              </a:rPr>
              <a:t>https://github.com/kthohr/optim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,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7"/>
              </a:rPr>
              <a:t>https://doi.org/10.1093/bib/bbm024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F2CB849-265C-7F49-A1D4-2356ABD1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5F74D6A8-E84F-EC4B-A1EA-B58999EF67DE}" type="slidenum">
              <a:t>17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F026AB-2604-CA4D-A2E0-80F32D39675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6000" y="12960"/>
            <a:ext cx="9071640" cy="1262520"/>
          </a:xfrm>
        </p:spPr>
        <p:txBody>
          <a:bodyPr/>
          <a:lstStyle/>
          <a:p>
            <a:pPr lvl="0"/>
            <a:r>
              <a:rPr lang="en-US"/>
              <a:t>Our solution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C7BA16-434A-B94D-9D6C-0ACB8E997AA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03999" y="1587600"/>
            <a:ext cx="9071640" cy="4384440"/>
          </a:xfrm>
        </p:spPr>
        <p:txBody>
          <a:bodyPr anchor="ctr"/>
          <a:lstStyle/>
          <a:p>
            <a:pPr lvl="0" algn="ctr">
              <a:buNone/>
            </a:pPr>
            <a:r>
              <a:rPr lang="en-US" sz="3200">
                <a:latin typeface="Liberation Sans" pitchFamily="18"/>
              </a:rPr>
              <a:t>BioDynaMo a </a:t>
            </a:r>
            <a:r>
              <a:rPr lang="en-US" sz="3200" b="1">
                <a:solidFill>
                  <a:srgbClr val="009900"/>
                </a:solidFill>
                <a:latin typeface="Liberation Sans" pitchFamily="18"/>
              </a:rPr>
              <a:t>high-performance and modular, </a:t>
            </a:r>
            <a:r>
              <a:rPr lang="en-US" sz="3200">
                <a:solidFill>
                  <a:srgbClr val="009900"/>
                </a:solidFill>
                <a:latin typeface="Liberation Sans" pitchFamily="18"/>
              </a:rPr>
              <a:t> </a:t>
            </a:r>
            <a:r>
              <a:rPr lang="en-US" sz="3200" b="1">
                <a:solidFill>
                  <a:srgbClr val="009900"/>
                </a:solidFill>
                <a:latin typeface="Liberation Sans" pitchFamily="18"/>
              </a:rPr>
              <a:t>agent-based</a:t>
            </a:r>
            <a:r>
              <a:rPr lang="en-US" sz="3200">
                <a:latin typeface="Liberation Sans" pitchFamily="18"/>
              </a:rPr>
              <a:t> simulation platform written in C++.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47975B2-2EFE-4A47-9D89-6D429C08C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FEAF8756-877E-784F-8E0C-8C1B09A015A6}" type="slidenum">
              <a:t>18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FF18B6-71F0-1B4D-A5D1-5D2901B91C4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Features and abstraction layers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CE411B-AE20-C44E-9058-6527F743EE35}"/>
              </a:ext>
            </a:extLst>
          </p:cNvPr>
          <p:cNvSpPr txBox="1"/>
          <p:nvPr/>
        </p:nvSpPr>
        <p:spPr>
          <a:xfrm>
            <a:off x="-29520" y="7299360"/>
            <a:ext cx="5499720" cy="291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Breitwieser et al. 2021,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3"/>
              </a:rPr>
              <a:t>https://doi.org/10.1093/bioinformatics/btab649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CE382-4929-BA47-B275-DD90861CCB3D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 b="433"/>
          <a:stretch>
            <a:fillRect/>
          </a:stretch>
        </p:blipFill>
        <p:spPr>
          <a:xfrm>
            <a:off x="117000" y="1285919"/>
            <a:ext cx="9235440" cy="5730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3944FE26-642B-9445-A596-FEAF087BD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82DFBCE5-D866-9D4B-BF14-C4938B80CF4A}" type="slidenum">
              <a:t>19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1C55FD-B353-C849-93D9-D44DB0C6C2E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28600" y="0"/>
            <a:ext cx="9382680" cy="1262520"/>
          </a:xfrm>
        </p:spPr>
        <p:txBody>
          <a:bodyPr>
            <a:spAutoFit/>
          </a:bodyPr>
          <a:lstStyle/>
          <a:p>
            <a:pPr lvl="0"/>
            <a:r>
              <a:rPr lang="en-US"/>
              <a:t>Challenge: Agent-based workload is memory-bound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378FF3-7FCB-B243-B57A-91B8647338A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A21A96-5632-9749-B64F-D70DEAD17DC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8280" y="1758960"/>
            <a:ext cx="4502160" cy="4904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CA0273-C714-6A40-A480-7A91EDB55D87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362120" y="2090160"/>
            <a:ext cx="5839919" cy="3612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Introduction to Agent-Based Simulation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01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AC466467-00AE-E548-896B-88157CF6B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F6DC99F3-3FB2-4D40-8F39-629E7561ED5B}" type="slidenum">
              <a:t>20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59911A-A688-AB47-9539-85F7417AAEA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Required efficient agent-based primitives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65755-8153-A043-9592-049B96B564E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9306000" cy="584496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Iterate over agents and execute operations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Add and remove agents to/from the simulation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Efficient environment implementation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361CE8-410D-5D4C-8B07-3187838FDF0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48160" y="3253319"/>
            <a:ext cx="6584039" cy="3535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1001538-DB28-F54A-9168-54C0A11CC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22765F59-949B-5B41-8B16-1F82061B19F4}" type="slidenum">
              <a:t>21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DE6E70-8E04-794B-A1CC-10850A4710B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Performance Challenges and Improvements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FCB-40EF-2540-9B4D-3492E865A7B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9306000" cy="5844960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Maximize parallelization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Optimized uniform grid to search for neighbors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Parallelize the addition and removal of agents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Efficient thread synchronization during agent updates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Minimize memory access latency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NUMA-aware iteration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Agent Sorting and Balancing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Pool-based memory allocator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Offload computation to the GPU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Maximize parallelization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67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571AB-9672-1941-B3CA-FEAD4B46A7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Optimized uniform grid to search for neighbors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4593BD-36A7-8645-9C0B-9799830722D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78639" y="4418280"/>
            <a:ext cx="2468880" cy="246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3D4FB0-303A-3049-ADFD-BA26CAFD79F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618840" y="4174920"/>
            <a:ext cx="2858400" cy="2842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1E5D03-4243-0544-ACCD-6496CD080BC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840360" y="4332240"/>
            <a:ext cx="2666520" cy="26665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EAA025-89C6-6A43-92B6-D8D6A1D4B9F6}"/>
              </a:ext>
            </a:extLst>
          </p:cNvPr>
          <p:cNvSpPr txBox="1"/>
          <p:nvPr/>
        </p:nvSpPr>
        <p:spPr>
          <a:xfrm>
            <a:off x="360" y="7299360"/>
            <a:ext cx="177804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Source: Ahmad Hesam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94ED09-87B4-E543-B950-E5FA82F25D95}"/>
              </a:ext>
            </a:extLst>
          </p:cNvPr>
          <p:cNvGrpSpPr/>
          <p:nvPr/>
        </p:nvGrpSpPr>
        <p:grpSpPr>
          <a:xfrm>
            <a:off x="3870720" y="1099800"/>
            <a:ext cx="2468880" cy="2787480"/>
            <a:chOff x="3870720" y="1099800"/>
            <a:chExt cx="2468880" cy="2787480"/>
          </a:xfrm>
        </p:grpSpPr>
        <p:pic>
          <p:nvPicPr>
            <p:cNvPr id="8" name="Picture 2_0" title="Uniform Grid">
              <a:extLst>
                <a:ext uri="{FF2B5EF4-FFF2-40B4-BE49-F238E27FC236}">
                  <a16:creationId xmlns:a16="http://schemas.microsoft.com/office/drawing/2014/main" id="{914A5793-1E1E-804A-A7F1-CFE2126FB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/>
              <a:alphaModFix/>
            </a:blip>
            <a:srcRect/>
            <a:stretch>
              <a:fillRect/>
            </a:stretch>
          </p:blipFill>
          <p:spPr>
            <a:xfrm>
              <a:off x="3870720" y="1411200"/>
              <a:ext cx="2468880" cy="24760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237CAC2-CA16-F64A-8F7F-B43A14CADFEB}"/>
                </a:ext>
              </a:extLst>
            </p:cNvPr>
            <p:cNvSpPr txBox="1"/>
            <p:nvPr/>
          </p:nvSpPr>
          <p:spPr>
            <a:xfrm>
              <a:off x="4367880" y="1099800"/>
              <a:ext cx="1474560" cy="3463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0">
              <a:sp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1800" b="0" i="0" u="none" strike="noStrike" kern="1200" cap="none">
                  <a:ln>
                    <a:noFill/>
                  </a:ln>
                  <a:latin typeface="Liberation Sans" pitchFamily="18"/>
                  <a:ea typeface="Noto Sans CJK SC Regular" pitchFamily="2"/>
                  <a:cs typeface="FreeSans" pitchFamily="2"/>
                </a:rPr>
                <a:t>Uniform Grid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275B85-638E-6F42-AE79-CA8238E8F5B1}"/>
                </a:ext>
              </a:extLst>
            </p:cNvPr>
            <p:cNvSpPr txBox="1"/>
            <p:nvPr/>
          </p:nvSpPr>
          <p:spPr>
            <a:xfrm>
              <a:off x="4367880" y="1099800"/>
              <a:ext cx="1474560" cy="34632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90000" tIns="45000" rIns="90000" bIns="45000" anchorCtr="0" compatLnSpc="0">
              <a:sp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r>
                <a:rPr lang="en-US" sz="1800" b="0" i="0" u="none" strike="noStrike" kern="1200" cap="none">
                  <a:ln>
                    <a:noFill/>
                  </a:ln>
                  <a:latin typeface="Liberation Sans" pitchFamily="18"/>
                  <a:ea typeface="Noto Sans CJK SC Regular" pitchFamily="2"/>
                  <a:cs typeface="FreeSans" pitchFamily="2"/>
                </a:rPr>
                <a:t>Uniform Grid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9502CE6-38BE-D140-B9D3-5B8E1564DDB7}"/>
              </a:ext>
            </a:extLst>
          </p:cNvPr>
          <p:cNvSpPr txBox="1"/>
          <p:nvPr/>
        </p:nvSpPr>
        <p:spPr>
          <a:xfrm>
            <a:off x="1550160" y="4033800"/>
            <a:ext cx="996120" cy="3463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Kd-Tree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EA29C5-E420-5444-9113-98255A648B53}"/>
              </a:ext>
            </a:extLst>
          </p:cNvPr>
          <p:cNvSpPr txBox="1"/>
          <p:nvPr/>
        </p:nvSpPr>
        <p:spPr>
          <a:xfrm>
            <a:off x="4547159" y="4019400"/>
            <a:ext cx="1131840" cy="3463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Quadtree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D1824D-50A1-B049-83B1-4F8D55C37FA0}"/>
              </a:ext>
            </a:extLst>
          </p:cNvPr>
          <p:cNvSpPr txBox="1"/>
          <p:nvPr/>
        </p:nvSpPr>
        <p:spPr>
          <a:xfrm>
            <a:off x="6918840" y="4034160"/>
            <a:ext cx="2509560" cy="3463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Delaunay Triangulation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B5DB2DB-E632-E844-92D2-895009D9B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0488694F-F1E2-1547-8803-D94478EFE551}" type="slidenum">
              <a:t>24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75C09A-1FD9-A04D-AC5F-6681F95EEEF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6000" y="-23040"/>
            <a:ext cx="9071640" cy="1262520"/>
          </a:xfrm>
        </p:spPr>
        <p:txBody>
          <a:bodyPr/>
          <a:lstStyle/>
          <a:p>
            <a:pPr lvl="0"/>
            <a:r>
              <a:rPr lang="en-US"/>
              <a:t>Parallel agent removal mechanism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49B97B-4BA7-8144-9B45-FEC4DE3E782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40659-856E-F44D-BA87-798AD15684A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14880" y="1832400"/>
            <a:ext cx="6495840" cy="4390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0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Optimize Thread-Synchronization</a:t>
            </a:r>
            <a:endParaRPr lang="en-US" sz="5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7198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60BF7B1-FCA2-234C-A885-0C962DC5F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34A9CEAF-107C-2345-83BE-B20ECF1A627C}" type="slidenum">
              <a:t>26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849A0F-ADB2-B34C-B7CA-C15789A8499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US"/>
              <a:t>Thread-synchronization (TS) during agent-updates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269242-5BFB-5947-9FDC-C1DA37E20D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139000" y="1123920"/>
            <a:ext cx="4876920" cy="5910480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Only necessary if agents modify their local environment.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Two agents (updated by two different threads) could attempt to modify the same neighbor.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BioDynaMo provides two TS mechanisms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Automatic TS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User-defined TS 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0746C34-9796-624F-BF88-21B38051C90C}"/>
              </a:ext>
            </a:extLst>
          </p:cNvPr>
          <p:cNvGrpSpPr/>
          <p:nvPr/>
        </p:nvGrpSpPr>
        <p:grpSpPr>
          <a:xfrm>
            <a:off x="3240" y="1285919"/>
            <a:ext cx="4959360" cy="3274200"/>
            <a:chOff x="3240" y="1285919"/>
            <a:chExt cx="4959360" cy="32742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2E05B98-731D-D548-A352-59205672B7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/>
              <a:alphaModFix/>
            </a:blip>
            <a:srcRect r="14176"/>
            <a:stretch>
              <a:fillRect/>
            </a:stretch>
          </p:blipFill>
          <p:spPr>
            <a:xfrm>
              <a:off x="18000" y="1285919"/>
              <a:ext cx="4944600" cy="3274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74AC0FB-4F31-CC41-BDD2-F21118C4F090}"/>
                </a:ext>
              </a:extLst>
            </p:cNvPr>
            <p:cNvSpPr/>
            <p:nvPr/>
          </p:nvSpPr>
          <p:spPr>
            <a:xfrm>
              <a:off x="3240" y="2579399"/>
              <a:ext cx="3291120" cy="723959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noFill/>
            <a:ln w="38160">
              <a:solidFill>
                <a:srgbClr val="FF0000"/>
              </a:solidFill>
              <a:prstDash val="solid"/>
            </a:ln>
          </p:spPr>
          <p:txBody>
            <a:bodyPr vert="horz" wrap="none" lIns="109080" tIns="64080" rIns="109080" bIns="64080" anchor="ctr" anchorCtr="0" compatLnSpc="0">
              <a:noAutofit/>
            </a:bodyPr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endParaRPr>
            </a:p>
          </p:txBody>
        </p:sp>
      </p:grpSp>
      <p:sp>
        <p:nvSpPr>
          <p:cNvPr id="7" name="Freeform 6">
            <a:extLst>
              <a:ext uri="{FF2B5EF4-FFF2-40B4-BE49-F238E27FC236}">
                <a16:creationId xmlns:a16="http://schemas.microsoft.com/office/drawing/2014/main" id="{ED34E760-3DF4-074F-BCD2-595F73C725E2}"/>
              </a:ext>
            </a:extLst>
          </p:cNvPr>
          <p:cNvSpPr/>
          <p:nvPr/>
        </p:nvSpPr>
        <p:spPr>
          <a:xfrm>
            <a:off x="1306440" y="5122440"/>
            <a:ext cx="596880" cy="5972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729FCF"/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93D7C7D-C96E-0944-9061-FECA01A8D85C}"/>
              </a:ext>
            </a:extLst>
          </p:cNvPr>
          <p:cNvSpPr/>
          <p:nvPr/>
        </p:nvSpPr>
        <p:spPr>
          <a:xfrm>
            <a:off x="2351520" y="5122440"/>
            <a:ext cx="596880" cy="5972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FF0000"/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7F004FFA-EF4B-FB45-B52C-A971010EC527}"/>
              </a:ext>
            </a:extLst>
          </p:cNvPr>
          <p:cNvSpPr/>
          <p:nvPr/>
        </p:nvSpPr>
        <p:spPr>
          <a:xfrm>
            <a:off x="3396600" y="5122440"/>
            <a:ext cx="597240" cy="5972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729FCF"/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 cap="none">
              <a:ln>
                <a:noFill/>
              </a:ln>
              <a:latin typeface="Liberation Sans" pitchFamily="18"/>
              <a:ea typeface="Noto Sans CJK SC Regular" pitchFamily="2"/>
              <a:cs typeface="FreeSans" pitchFamily="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240926-3525-D34C-A2E5-79A0E06C88B6}"/>
              </a:ext>
            </a:extLst>
          </p:cNvPr>
          <p:cNvSpPr txBox="1"/>
          <p:nvPr/>
        </p:nvSpPr>
        <p:spPr>
          <a:xfrm>
            <a:off x="1368719" y="6018120"/>
            <a:ext cx="457200" cy="3826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T0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185926-5FA4-F149-93E4-7198108BDB4B}"/>
              </a:ext>
            </a:extLst>
          </p:cNvPr>
          <p:cNvSpPr txBox="1"/>
          <p:nvPr/>
        </p:nvSpPr>
        <p:spPr>
          <a:xfrm>
            <a:off x="3508559" y="6018120"/>
            <a:ext cx="475920" cy="3826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T1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FAE83F6-DBCA-3242-A0E3-2A7FD56387FA}"/>
              </a:ext>
            </a:extLst>
          </p:cNvPr>
          <p:cNvCxnSpPr>
            <a:stCxn id="7" idx="10"/>
            <a:endCxn id="8" idx="6"/>
          </p:cNvCxnSpPr>
          <p:nvPr/>
        </p:nvCxnSpPr>
        <p:spPr>
          <a:xfrm>
            <a:off x="1903320" y="5421060"/>
            <a:ext cx="448200" cy="0"/>
          </a:xfrm>
          <a:prstGeom prst="straightConnector1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D22A809-4D7C-8B48-BE9A-10ED73D70061}"/>
              </a:ext>
            </a:extLst>
          </p:cNvPr>
          <p:cNvCxnSpPr>
            <a:stCxn id="9" idx="6"/>
            <a:endCxn id="8" idx="10"/>
          </p:cNvCxnSpPr>
          <p:nvPr/>
        </p:nvCxnSpPr>
        <p:spPr>
          <a:xfrm flipH="1">
            <a:off x="2948400" y="5421060"/>
            <a:ext cx="448200" cy="0"/>
          </a:xfrm>
          <a:prstGeom prst="straightConnector1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30B0B22-11DC-8E45-A163-1A8D6D770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C03DFF63-A6E9-0A44-9A5E-437720055BEC}" type="slidenum">
              <a:t>27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B40CF8-E8D2-BB46-9A98-C77415E8586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Automatic thread-synchronization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92C6-F164-2D45-B34F-56E9B8F02C1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28460F-C99B-A842-8F56-4A4CE4C1C2E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497320" y="1813320"/>
            <a:ext cx="5150160" cy="287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FCF5104-E609-774F-A543-C330CD8F6A0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95280" y="5002200"/>
            <a:ext cx="9270720" cy="1311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455F4016-5E25-844E-8C0B-D517E0587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B1ADBF1E-2D9B-5146-8A3D-7493B5C6F81A}" type="slidenum">
              <a:t>28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C32429-47AA-0241-B5D8-078720F1797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User-defined thread-synchronization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2F35F-81EA-F941-9EE0-9BE402678FC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AFF87F-4E75-5D42-B976-0724EE8D305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1745" b="574"/>
          <a:stretch>
            <a:fillRect/>
          </a:stretch>
        </p:blipFill>
        <p:spPr>
          <a:xfrm>
            <a:off x="474840" y="1916999"/>
            <a:ext cx="1430280" cy="2792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983E00-4342-1E40-99D7-85C3AA7B3DB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984319" y="2482920"/>
            <a:ext cx="8018999" cy="1398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F810AC-8CD7-6141-9A4A-5BFB72175AF7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1938960" y="5468760"/>
            <a:ext cx="6038640" cy="1275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8000" y="1239822"/>
            <a:ext cx="9098844" cy="2460640"/>
          </a:xfrm>
        </p:spPr>
        <p:txBody>
          <a:bodyPr/>
          <a:lstStyle/>
          <a:p>
            <a:pPr algn="ctr"/>
            <a:r>
              <a:rPr lang="en-US" sz="50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Minimize Memory Access Latency</a:t>
            </a:r>
            <a:endParaRPr lang="en-US" sz="5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33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3C55C-1D3B-D143-8876-892D26545BA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Modeling complex systems</a:t>
            </a:r>
          </a:p>
        </p:txBody>
      </p:sp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964D2F07-1AA7-C94C-B8CC-6004DCA05C2D}"/>
              </a:ext>
            </a:extLst>
          </p:cNvPr>
          <p:cNvPicPr>
            <a:picLocks noGrp="1" noChangeAspect="1"/>
          </p:cNvPicPr>
          <p:nvPr>
            <p:ph idx="4294967295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28600" y="1489422"/>
            <a:ext cx="9305640" cy="5234400"/>
          </a:xfrm>
          <a:solidFill>
            <a:srgbClr val="729FCF"/>
          </a:solidFill>
          <a:ln w="0">
            <a:solidFill>
              <a:srgbClr val="3465A4"/>
            </a:solidFill>
            <a:prstDash val="solid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90EB0C7-1018-3640-A760-EACDD7D8A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263EAE3F-7A76-A949-82F4-DEB48AC623FC}" type="slidenum">
              <a:t>30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ED9E38-DFDB-C049-8D1E-A5BC5161A9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NUMA-aware iteration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F962A-BEA9-B548-908C-6A0AC51FD8B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C2DC56-9EE8-BB4E-9443-2C52EDAF602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49160" y="1219320"/>
            <a:ext cx="7770959" cy="5494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F7BB597-A824-6E4E-B0C2-B42A0927B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5C42DD43-28DF-5849-AA98-D922E12DD035}" type="slidenum">
              <a:t>31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A6D16-76B3-9D43-B028-11C359FA3AB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Agent sorting and balancing mechanism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95EB17-DD21-3742-BEB5-82F27C74993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145BD0-E019-C04F-B8A9-D2C0BA23FE1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905839" y="1116720"/>
            <a:ext cx="5761800" cy="5885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B8B39B0-50BD-A844-9D13-AB76E2F4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4EB6A062-C376-C348-B46F-AAF3C73D7CD8}" type="slidenum">
              <a:t>32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D27172-B3BC-B741-B24D-687A302E270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BioDynaMo Memory Allocator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8AE142-8199-EB48-94C7-40BD1524ABB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5EE553-216D-5146-AABD-60C08590812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689839" y="1729080"/>
            <a:ext cx="7005599" cy="5329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0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Offload computation to the GPU</a:t>
            </a:r>
            <a:endParaRPr lang="en-US" sz="5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15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FFD81-2F97-474A-8AFE-9A64EE16DB8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BioDynaMo’s GPU capabilities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66B2B-8078-904C-868C-39C116C2899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7100640" cy="581976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Operations can have implementations for different compute targets (CPU, GPU, and FPGA).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If an operation has multiple implementations, the scheduler decides which one to use.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Currently, BioDynaMo provides a GPU operation to calculate mechanical forces between spheres.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67203B-A659-AC4D-B702-ED6E397C310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567560" y="4471920"/>
            <a:ext cx="2028600" cy="24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4B1E6-97AF-AA47-B2F9-24CEB417E42D}"/>
              </a:ext>
            </a:extLst>
          </p:cNvPr>
          <p:cNvSpPr txBox="1"/>
          <p:nvPr/>
        </p:nvSpPr>
        <p:spPr>
          <a:xfrm>
            <a:off x="-29160" y="7299720"/>
            <a:ext cx="5499720" cy="291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Hesam et al. 2021,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4"/>
              </a:rPr>
              <a:t>https://doi.org/10.48550/arXiv.2105.00039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Performance Evaluation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087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B20F08A-E67D-1A43-AB68-487181C31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53E656B9-B2A4-7D43-9913-B7C889AC7480}" type="slidenum">
              <a:t>36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8A4E27-2A74-9C4A-AEC9-1B8A5E28BBE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en-US"/>
              <a:t>Benchmark simulations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F3C3AB-AD73-714E-9D4D-1D8CBBCB24C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CD2F1-632E-6947-AF68-A5808493359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r="47006"/>
          <a:stretch>
            <a:fillRect/>
          </a:stretch>
        </p:blipFill>
        <p:spPr>
          <a:xfrm>
            <a:off x="2095919" y="1316880"/>
            <a:ext cx="5888520" cy="2638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DC1419-A444-7F44-BDBF-4CBFDF9B504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53008"/>
          <a:stretch>
            <a:fillRect/>
          </a:stretch>
        </p:blipFill>
        <p:spPr>
          <a:xfrm>
            <a:off x="2357280" y="4134240"/>
            <a:ext cx="5365800" cy="2711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1005317-0F50-0C45-9FA9-2AD0614A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ACF23DEA-25B7-A54E-8C55-17AA7FA86A79}" type="slidenum">
              <a:t>37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2CA77E-7725-3741-AC98-81947D29FDB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Benchmark simulations characteristics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DB797-0D6A-A24B-A6B2-BE6C6D3819A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3A98AA-5757-BD43-9BE2-23797DEC5B1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09320" y="1635480"/>
            <a:ext cx="7419600" cy="5447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75247C3-CA35-914B-9444-D2BE88D45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E528F480-BAC3-644E-B268-3B7DAB4E8A5F}" type="slidenum">
              <a:t>38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66CE5B-C579-1942-80FC-DF900975E88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Benchmark hardware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B671E4-47BF-0D4E-BAE1-8742741E651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22DDA9-CBFD-6645-AC88-0529462844D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" y="2248560"/>
            <a:ext cx="10079640" cy="30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4637250-2BA1-AB4D-A4DB-5E6E9546C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08910A56-369B-0046-83ED-D3FF0542CE6A}" type="slidenum">
              <a:t>39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CC84B-7226-3546-9B67-7A67B650657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Runtime and Memory Complexity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58D6EB-E630-5A49-A848-52A8AE413B5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FE0D2-BA46-B44D-B47F-C655FD92B95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9800" y="2250360"/>
            <a:ext cx="4811760" cy="3699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DEAACC-83D9-EB47-B7A2-EF1CF333308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872600" y="2270520"/>
            <a:ext cx="4856040" cy="3737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C831E122-24AA-E846-ABA9-696F8B711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00FA3F69-7F8E-4F43-BBC4-9A2F2AA34FC7}" type="slidenum">
              <a:t>4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3B2D9F-3148-D14C-A9A8-63B54732152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What is agent-based simulation?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F88A57-7C21-BD41-90EF-28A117D7CB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9306000" cy="576720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Also called individual-based modeling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Bottom-up approach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Modeling the trees not the forest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Characteristics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Local interaction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Emergent behavior</a:t>
            </a:r>
          </a:p>
          <a:p>
            <a:pPr lvl="0">
              <a:spcBef>
                <a:spcPts val="1412"/>
              </a:spcBef>
            </a:pPr>
            <a:endParaRPr lang="en-US" sz="32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68E79D9-E971-3B46-B2D6-3BEEE12E9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4BC87739-CFAC-8345-AFB0-97E0C3870D81}" type="slidenum">
              <a:t>40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6C1D6E-C198-724C-8DF1-7E9217FED9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Comparison with Biocellion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D2959-614B-5C4E-AD60-A28FA7AED79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9306000" cy="256824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000"/>
              <a:t>Single-node 16 CPU cores; 13.4 million cells</a:t>
            </a:r>
            <a:br>
              <a:rPr lang="en-US" sz="3000"/>
            </a:br>
            <a:r>
              <a:rPr lang="en-US" sz="3000"/>
              <a:t>→ BioDynaMo is </a:t>
            </a:r>
            <a:r>
              <a:rPr lang="en-US" sz="3000" b="1">
                <a:solidFill>
                  <a:srgbClr val="006600"/>
                </a:solidFill>
              </a:rPr>
              <a:t>4.15x faster</a:t>
            </a:r>
          </a:p>
          <a:p>
            <a:pPr lvl="0">
              <a:spcBef>
                <a:spcPts val="1412"/>
              </a:spcBef>
            </a:pPr>
            <a:r>
              <a:rPr lang="en-US" sz="3000"/>
              <a:t>Biocellion: 21 nodes, 672 CPU cores, 281 million cells</a:t>
            </a:r>
            <a:br>
              <a:rPr lang="en-US" sz="3000"/>
            </a:br>
            <a:r>
              <a:rPr lang="en-US" sz="3000"/>
              <a:t>BioDynaMo: one node, 72 CPU cores</a:t>
            </a:r>
            <a:br>
              <a:rPr lang="en-US" sz="3000"/>
            </a:br>
            <a:r>
              <a:rPr lang="en-US" sz="3000"/>
              <a:t>→ same runtime, but </a:t>
            </a:r>
            <a:r>
              <a:rPr lang="en-US" sz="3000" b="1">
                <a:solidFill>
                  <a:srgbClr val="006600"/>
                </a:solidFill>
              </a:rPr>
              <a:t>9.3x fewer CPU cores</a:t>
            </a:r>
            <a:r>
              <a:rPr lang="en-US" sz="3000"/>
              <a:t> used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6BE117-5A37-E14D-B251-05C6DE1EA8F4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8280" y="4078080"/>
            <a:ext cx="10079640" cy="28321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A5BE980-BE7D-D049-B32B-FB50C0D88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26727775-06EA-A64D-AEA2-08EB12F6BBF5}" type="slidenum">
              <a:t>41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84C9B70-B59E-994E-A438-3E616D72E5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Comparison with Cortex3D and NetLogo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CAA305-8422-B242-B635-C4C0C8F3D2A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02029C-4CC6-704F-9390-5E8B7B97C01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4640" y="2433960"/>
            <a:ext cx="9905400" cy="3352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EAC207F-680E-904A-ABA3-5D63F2EF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E6B1304E-D6BE-764F-ACF8-59DAC58A94E1}" type="slidenum">
              <a:t>42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7F34F0-1185-D244-9BE8-2D147DB661B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Scalability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485D4-FEC2-224C-BA33-B9641BAAFD5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4A5E25-69BB-B943-A509-0D2BB6B5163C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0" y="1766160"/>
            <a:ext cx="7182000" cy="4744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6A1B44-E371-E94B-AC16-E14A3ABA365A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7056360" y="2488680"/>
            <a:ext cx="2927159" cy="2715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04CCD42-949C-2241-9E38-C42F7AD5D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DEBB4211-EE64-4C4C-AE77-125ED5274D55}" type="slidenum">
              <a:t>43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4FE6F1-B591-B84D-B5BA-EC9949BEF14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Agent Sorting and Balancing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94E9D-0AC4-B54A-BC6D-AACF295E039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F8FA82-2C6F-E94A-ADED-22AC279269A9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r="37691"/>
          <a:stretch>
            <a:fillRect/>
          </a:stretch>
        </p:blipFill>
        <p:spPr>
          <a:xfrm>
            <a:off x="1793880" y="1645920"/>
            <a:ext cx="6492240" cy="5228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98E5-E490-3234-E199-E7212D9D85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5400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itchFamily="2"/>
              </a:rPr>
              <a:t>Ongoing Use Cases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E3EC3-5ED2-B687-F949-A45B1D5869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224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44FB6D3-3632-B049-B507-AC6137824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F6B5108F-F0FA-654B-ABE0-4C229A615719}" type="slidenum">
              <a:t>45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6225DF-6D79-B34C-BB99-A4BDF822E40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Retinal self-organization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675A55-C96D-4042-AC83-B3BE679902A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2400"/>
              <a:t>Understand the mechanisms of cells self-organization during early development which is pivotal for their function.</a:t>
            </a:r>
          </a:p>
          <a:p>
            <a:pPr lvl="0">
              <a:spcBef>
                <a:spcPts val="1412"/>
              </a:spcBef>
            </a:pP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47D03D-C8B0-9848-BD36-50C5EDCF6F76}"/>
              </a:ext>
            </a:extLst>
          </p:cNvPr>
          <p:cNvSpPr txBox="1"/>
          <p:nvPr/>
        </p:nvSpPr>
        <p:spPr>
          <a:xfrm>
            <a:off x="28080" y="7351560"/>
            <a:ext cx="4524120" cy="2048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Lead: 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Jean de Montigny, </a:t>
            </a: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Source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: 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  <a:hlinkClick r:id="rId3"/>
              </a:rPr>
              <a:t>https://www.biorxiv.org/content/10.1101/2021.10.22.465398v1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6EC1CE-2193-074F-9362-D545EFE7837F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049560" y="2943360"/>
            <a:ext cx="3980880" cy="3980880"/>
          </a:xfrm>
          <a:prstGeom prst="rect">
            <a:avLst/>
          </a:prstGeom>
          <a:noFill/>
          <a:ln>
            <a:noFill/>
          </a:ln>
          <a:effectLst>
            <a:outerShdw dist="25965" dir="2700000" algn="tl">
              <a:srgbClr val="808080"/>
            </a:outerShdw>
          </a:effec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9BEA6E78-2C49-BF49-A585-E186949FF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1078C156-FFB4-CA40-8298-1C54C921AD4D}" type="slidenum">
              <a:t>46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A9E7F-48A0-5141-BEAA-404868B2D6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Radiation-induced lung injury simulation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9102F6-8BEF-4E41-BBD8-9DC69792D27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265040"/>
            <a:ext cx="9071640" cy="4384440"/>
          </a:xfrm>
        </p:spPr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Simulate onset of radiation pneumonitis and/or lung fibrosis in normal tissue after exposition to thoracic irradiation.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D4BEC9-5841-EB42-AAC4-015595379A10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36840" y="2886120"/>
            <a:ext cx="8439840" cy="4149719"/>
          </a:xfrm>
          <a:prstGeom prst="rect">
            <a:avLst/>
          </a:prstGeom>
          <a:noFill/>
          <a:ln>
            <a:noFill/>
          </a:ln>
          <a:effectLst>
            <a:outerShdw dist="25965" dir="2700000" algn="tl">
              <a:srgbClr val="808080"/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1EBE07-250C-5B44-ABDB-62FE7A5EB8E8}"/>
              </a:ext>
            </a:extLst>
          </p:cNvPr>
          <p:cNvSpPr txBox="1"/>
          <p:nvPr/>
        </p:nvSpPr>
        <p:spPr>
          <a:xfrm>
            <a:off x="28080" y="7351560"/>
            <a:ext cx="2533680" cy="2048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Slide credit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: Nicolò Cogno (GSI and TU Darmstadt)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445E4A0-80FD-A74D-BBF6-BF2C19F37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191F123C-D472-954E-8309-4473006E5CE3}" type="slidenum">
              <a:t>47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E072D9-3BA2-5745-910E-4D81BB194D0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Spatial Spread of HIV in Malawi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6DFCF8-42B0-8F44-B940-0D0C7604541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28600" y="1190880"/>
            <a:ext cx="9306000" cy="4386960"/>
          </a:xfrm>
        </p:spPr>
        <p:txBody>
          <a:bodyPr>
            <a:normAutofit lnSpcReduction="10000"/>
          </a:bodyPr>
          <a:lstStyle/>
          <a:p>
            <a:pPr lvl="0">
              <a:spcBef>
                <a:spcPts val="1412"/>
              </a:spcBef>
            </a:pPr>
            <a:r>
              <a:rPr lang="en-US" sz="2400"/>
              <a:t>Collaboration with UniGE</a:t>
            </a:r>
          </a:p>
          <a:p>
            <a:pPr lvl="0">
              <a:spcBef>
                <a:spcPts val="1412"/>
              </a:spcBef>
            </a:pPr>
            <a:r>
              <a:rPr lang="en-US" sz="2400"/>
              <a:t>Original simulation written</a:t>
            </a:r>
            <a:br>
              <a:rPr lang="en-US" sz="2400"/>
            </a:br>
            <a:r>
              <a:rPr lang="en-US" sz="2400"/>
              <a:t>in R (Runtime: ~5.5h)</a:t>
            </a:r>
          </a:p>
          <a:p>
            <a:pPr lvl="0">
              <a:spcBef>
                <a:spcPts val="1412"/>
              </a:spcBef>
            </a:pPr>
            <a:r>
              <a:rPr lang="en-US" sz="2400"/>
              <a:t>Goal: speed up</a:t>
            </a:r>
            <a:br>
              <a:rPr lang="en-US" sz="2400"/>
            </a:br>
            <a:r>
              <a:rPr lang="en-US" sz="2400"/>
              <a:t>execution time</a:t>
            </a:r>
          </a:p>
          <a:p>
            <a:pPr lvl="0">
              <a:spcBef>
                <a:spcPts val="1412"/>
              </a:spcBef>
            </a:pPr>
            <a:r>
              <a:rPr lang="en-US" sz="2400"/>
              <a:t>Preliminary runtime</a:t>
            </a:r>
            <a:br>
              <a:rPr lang="en-US" sz="2400"/>
            </a:br>
            <a:r>
              <a:rPr lang="en-US" sz="2400"/>
              <a:t>with BioDynaMo: </a:t>
            </a:r>
            <a:br>
              <a:rPr lang="en-US" sz="2400"/>
            </a:br>
            <a:r>
              <a:rPr lang="en-US" sz="2400"/>
              <a:t>less than </a:t>
            </a:r>
            <a:r>
              <a:rPr lang="en-US" sz="2400" b="1"/>
              <a:t>2 minutes</a:t>
            </a:r>
          </a:p>
          <a:p>
            <a:pPr lvl="0">
              <a:spcBef>
                <a:spcPts val="1412"/>
              </a:spcBef>
            </a:pPr>
            <a:r>
              <a:rPr lang="en-US" sz="2400"/>
              <a:t>Further work</a:t>
            </a:r>
            <a:br>
              <a:rPr lang="en-US" sz="2400"/>
            </a:br>
            <a:r>
              <a:rPr lang="en-US" sz="2400"/>
              <a:t>needed to make</a:t>
            </a:r>
            <a:br>
              <a:rPr lang="en-US" sz="2400"/>
            </a:br>
            <a:r>
              <a:rPr lang="en-US" sz="2400"/>
              <a:t>models equivalent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DF7DD-D13D-EC4F-B952-35516A06C661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940639" y="1164600"/>
            <a:ext cx="5112360" cy="1293840"/>
          </a:xfrm>
          <a:prstGeom prst="rect">
            <a:avLst/>
          </a:prstGeom>
          <a:noFill/>
          <a:ln>
            <a:noFill/>
          </a:ln>
          <a:effectLst>
            <a:outerShdw dist="25965" dir="2700000" algn="tl">
              <a:srgbClr val="808080"/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834BE5-D163-B54E-BB36-88A365FAC731}"/>
              </a:ext>
            </a:extLst>
          </p:cNvPr>
          <p:cNvSpPr txBox="1"/>
          <p:nvPr/>
        </p:nvSpPr>
        <p:spPr>
          <a:xfrm>
            <a:off x="27720" y="7351199"/>
            <a:ext cx="7552440" cy="2048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Lead at CERN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: Tobias Duswald. </a:t>
            </a: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Partners at Uni Geneva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: Aziza Merzouki, Janne Estill. </a:t>
            </a:r>
            <a:r>
              <a:rPr lang="en-US" sz="800" b="1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Source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: </a:t>
            </a:r>
            <a:r>
              <a:rPr lang="en-US" sz="8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  <a:hlinkClick r:id="rId4"/>
              </a:rPr>
              <a:t>https://www.medrxiv.org/content/10.1101/2020.12.23.20248757v3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8D7D72-6EA5-A743-890C-46EFD66EC56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5311080" y="2847240"/>
            <a:ext cx="4037759" cy="39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5FDAAB9-0705-1C45-8605-241683C1C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421C0DC6-F64C-7140-9A4E-A0F9E98CCE93}" type="slidenum">
              <a:t>48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9A2600-A29D-0945-866D-6804E49A1AB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28EC0F-9BAC-7F4E-857E-4FEDAA1E616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03999" y="1768680"/>
            <a:ext cx="9071640" cy="4815000"/>
          </a:xfrm>
        </p:spPr>
        <p:txBody>
          <a:bodyPr>
            <a:normAutofit fontScale="55000" lnSpcReduction="20000"/>
          </a:bodyPr>
          <a:lstStyle/>
          <a:p>
            <a:pPr lvl="0">
              <a:spcBef>
                <a:spcPts val="1412"/>
              </a:spcBef>
            </a:pPr>
            <a:r>
              <a:rPr lang="en-US" sz="3200"/>
              <a:t>Agent-based simulation can be used to model many systems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The presented optimizations improve the performance over state-of-the-art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Up to </a:t>
            </a:r>
            <a:r>
              <a:rPr lang="en-US" sz="3200" b="1">
                <a:solidFill>
                  <a:srgbClr val="009900"/>
                </a:solidFill>
              </a:rPr>
              <a:t>three orders of magnitude speedup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These improvements allow BioDynaMo simulating </a:t>
            </a:r>
            <a:r>
              <a:rPr lang="en-US" sz="3200" b="1">
                <a:solidFill>
                  <a:srgbClr val="009900"/>
                </a:solidFill>
              </a:rPr>
              <a:t>billions of agents</a:t>
            </a:r>
            <a:r>
              <a:rPr lang="en-US" sz="3200"/>
              <a:t> on a single server</a:t>
            </a:r>
          </a:p>
          <a:p>
            <a:pPr lvl="0">
              <a:spcBef>
                <a:spcPts val="1412"/>
              </a:spcBef>
            </a:pPr>
            <a:r>
              <a:rPr lang="en-US" sz="3200"/>
              <a:t>BioDyanaMo is currently being used in: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neurosience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oncology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epidemiology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cryobiology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socioeconomics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finance</a:t>
            </a:r>
          </a:p>
          <a:p>
            <a:pPr lvl="1">
              <a:spcBef>
                <a:spcPts val="1412"/>
              </a:spcBef>
            </a:pPr>
            <a:r>
              <a:rPr lang="en-US" sz="3200"/>
              <a:t>...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7EC84F68-7B94-EF4E-9693-7B32CB3C3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9D60F911-4D85-9441-B7F1-D5CF159A1C65}" type="slidenum">
              <a:t>49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381BC-0998-114B-B6A8-EFE879EEF9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3999" y="1204200"/>
            <a:ext cx="9071640" cy="3460680"/>
          </a:xfrm>
        </p:spPr>
        <p:txBody>
          <a:bodyPr/>
          <a:lstStyle/>
          <a:p>
            <a:pPr lvl="0"/>
            <a:r>
              <a:rPr lang="en-US"/>
              <a:t>Thank you for your attention!</a:t>
            </a:r>
            <a:br>
              <a:rPr lang="en-US"/>
            </a:br>
            <a:br>
              <a:rPr lang="en-US"/>
            </a:br>
            <a:r>
              <a:rPr lang="en-US" sz="2800">
                <a:hlinkClick r:id="rId3"/>
              </a:rPr>
              <a:t>Lukas.Breitwieser@cern.ch</a:t>
            </a:r>
            <a:br>
              <a:rPr lang="en-US" sz="2800"/>
            </a:br>
            <a:endParaRPr 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4B6C2839-CFCD-344F-AADE-F5F1E3CBA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A6029557-8A9A-1A48-BA16-DD7F17CAAC70}" type="slidenum">
              <a:t>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56E538-B120-8944-995A-60E0424C6EA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28600" y="-71280"/>
            <a:ext cx="9071640" cy="1262160"/>
          </a:xfrm>
        </p:spPr>
        <p:txBody>
          <a:bodyPr/>
          <a:lstStyle/>
          <a:p>
            <a:pPr lvl="0"/>
            <a:r>
              <a:rPr lang="en-US"/>
              <a:t>Agent-based simulation is very versatile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475EB1-5FA5-7E4D-8672-88A3AA8909A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664399-1373-064B-97E2-53DB35064C67}"/>
              </a:ext>
            </a:extLst>
          </p:cNvPr>
          <p:cNvSpPr txBox="1"/>
          <p:nvPr/>
        </p:nvSpPr>
        <p:spPr>
          <a:xfrm>
            <a:off x="36000" y="7299360"/>
            <a:ext cx="543852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Source: Macal and North (2014), https://doi.org/10.1109/WSC.2014.7019874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65E3E-6E04-B447-B3FA-6B0329A5A21F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 l="17334" t="5412" r="25604" b="3877"/>
          <a:stretch>
            <a:fillRect/>
          </a:stretch>
        </p:blipFill>
        <p:spPr>
          <a:xfrm>
            <a:off x="1952280" y="1392840"/>
            <a:ext cx="2559600" cy="2142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487137-5598-A245-A95B-BFE55392593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645440" y="1404720"/>
            <a:ext cx="3209040" cy="2139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B06798-303B-3E4E-95A9-77CBB644967B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 l="3685"/>
          <a:stretch>
            <a:fillRect/>
          </a:stretch>
        </p:blipFill>
        <p:spPr>
          <a:xfrm>
            <a:off x="93960" y="4171679"/>
            <a:ext cx="3124079" cy="2162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51B5E0-8816-3541-9083-EC201658011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3265200" y="4179600"/>
            <a:ext cx="3226320" cy="2150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5E1749-864B-C748-B8EE-51C1F0191EDD}"/>
              </a:ext>
            </a:extLst>
          </p:cNvPr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6538680" y="4179600"/>
            <a:ext cx="3213720" cy="2142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407" y="1259945"/>
            <a:ext cx="9767806" cy="24358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Heterogeneous Systems</a:t>
            </a:r>
            <a:br>
              <a:rPr lang="en-US" sz="1764" b="1" dirty="0">
                <a:solidFill>
                  <a:srgbClr val="C00000"/>
                </a:solidFill>
              </a:rPr>
            </a:br>
            <a:br>
              <a:rPr lang="en-US" sz="1764" b="1" dirty="0">
                <a:solidFill>
                  <a:srgbClr val="C00000"/>
                </a:solidFill>
              </a:rPr>
            </a:br>
            <a: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Accelerating Agent-Based Simulations</a:t>
            </a:r>
            <a:b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</a:br>
            <a:r>
              <a:rPr lang="en-US" sz="4000" spc="-99" dirty="0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with </a:t>
            </a:r>
            <a:r>
              <a:rPr lang="en-US" sz="4000" spc="-99" dirty="0" err="1">
                <a:solidFill>
                  <a:srgbClr val="006633"/>
                </a:solidFill>
                <a:highlight>
                  <a:scrgbClr r="0" g="0" b="0">
                    <a:alpha val="0"/>
                  </a:scrgbClr>
                </a:highlight>
                <a:latin typeface="Garamond" panose="02020404030301010803" pitchFamily="18" charset="0"/>
              </a:rPr>
              <a:t>BioDynaMo</a:t>
            </a:r>
            <a:endParaRPr lang="en-US" sz="3968" b="1" spc="-110" dirty="0">
              <a:solidFill>
                <a:srgbClr val="C00000"/>
              </a:solidFill>
              <a:latin typeface="Garamond" panose="02020404030301010803" pitchFamily="18" charset="0"/>
            </a:endParaRPr>
          </a:p>
        </p:txBody>
      </p:sp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56496" y="4451808"/>
            <a:ext cx="8651628" cy="2519892"/>
          </a:xfrm>
        </p:spPr>
        <p:txBody>
          <a:bodyPr/>
          <a:lstStyle/>
          <a:p>
            <a:pPr eaLnBrk="1" hangingPunct="1"/>
            <a:r>
              <a:rPr lang="en-US" sz="3200" dirty="0">
                <a:solidFill>
                  <a:srgbClr val="003399"/>
                </a:solidFill>
                <a:highlight>
                  <a:scrgbClr r="0" g="0" b="0">
                    <a:alpha val="0"/>
                  </a:scrgbClr>
                </a:highlight>
                <a:latin typeface="Tahoma" pitchFamily="18"/>
                <a:ea typeface="ＭＳ Ｐゴシック" pitchFamily="49"/>
              </a:rPr>
              <a:t>Lukas </a:t>
            </a:r>
            <a:r>
              <a:rPr lang="en-US" sz="3200" dirty="0" err="1">
                <a:solidFill>
                  <a:srgbClr val="003399"/>
                </a:solidFill>
                <a:highlight>
                  <a:scrgbClr r="0" g="0" b="0">
                    <a:alpha val="0"/>
                  </a:scrgbClr>
                </a:highlight>
                <a:latin typeface="Tahoma" pitchFamily="18"/>
                <a:ea typeface="ＭＳ Ｐゴシック" pitchFamily="49"/>
              </a:rPr>
              <a:t>Breitwieser</a:t>
            </a:r>
            <a:endParaRPr lang="en-US" altLang="en-US" sz="3086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30 January 2023</a:t>
            </a:r>
          </a:p>
        </p:txBody>
      </p:sp>
    </p:spTree>
    <p:extLst>
      <p:ext uri="{BB962C8B-B14F-4D97-AF65-F5344CB8AC3E}">
        <p14:creationId xmlns:p14="http://schemas.microsoft.com/office/powerpoint/2010/main" val="1191487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0ED80A1-DB0F-964A-B0F4-5DFB130F6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90D33C07-8568-E741-BD4C-8FB9FCAE4C5A}" type="slidenum">
              <a:t>6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10EDB1-47A0-FA40-B99E-099DBC1959C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28600" y="-71280"/>
            <a:ext cx="9071640" cy="1262160"/>
          </a:xfrm>
        </p:spPr>
        <p:txBody>
          <a:bodyPr/>
          <a:lstStyle/>
          <a:p>
            <a:pPr lvl="0"/>
            <a:r>
              <a:rPr lang="en-US"/>
              <a:t>Agent-based simulation is very versatile (cont.)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8FFB8-AD27-7340-BF76-CAF8BC6AB05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16BB8D-61D8-714F-A6DF-E250134A8E8D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103120" y="1645920"/>
            <a:ext cx="6120360" cy="5495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3F89C7-19C2-AA45-9FF6-7857AFA27438}"/>
              </a:ext>
            </a:extLst>
          </p:cNvPr>
          <p:cNvSpPr txBox="1"/>
          <p:nvPr/>
        </p:nvSpPr>
        <p:spPr>
          <a:xfrm>
            <a:off x="36000" y="7299360"/>
            <a:ext cx="543852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latin typeface="Liberation Sans" pitchFamily="18"/>
                <a:ea typeface="Noto Sans CJK SC Regular" pitchFamily="2"/>
                <a:cs typeface="FreeSans" pitchFamily="2"/>
              </a:rPr>
              <a:t>Source: Macal and North (2014), https://doi.org/10.1109/WSC.2014.7019874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0E4A893-ABE4-1749-B162-B910FD9D7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2CA16A72-3F21-9846-95CE-9818D0EEC80C}" type="slidenum">
              <a:t>7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B672C4-73F4-5449-806F-D53D09A79E0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Rising Number of Publications in this field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0E4989-7AF1-E34A-9855-5F421B51787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 lvl="0">
              <a:spcBef>
                <a:spcPts val="1412"/>
              </a:spcBef>
            </a:pPr>
            <a:r>
              <a:rPr lang="en-US" sz="2400"/>
              <a:t>Keywords used: </a:t>
            </a:r>
            <a:br>
              <a:rPr lang="en-US" sz="2400"/>
            </a:br>
            <a:r>
              <a:rPr lang="en-US" sz="2400"/>
              <a:t>“agent-based modeling” or “agents-based simulation”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3A6AF1-6EE4-4949-9121-EDD9858D4C12}"/>
              </a:ext>
            </a:extLst>
          </p:cNvPr>
          <p:cNvSpPr txBox="1"/>
          <p:nvPr/>
        </p:nvSpPr>
        <p:spPr>
          <a:xfrm>
            <a:off x="-29160" y="7300079"/>
            <a:ext cx="549972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3"/>
              </a:rPr>
              <a:t>https://app.dimensions.ai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126050-DD3B-C84B-B800-F266C287971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07800" y="1860839"/>
            <a:ext cx="9464760" cy="51796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2BAEA8C-85CA-644E-BAC4-B67864E6C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5CD260E3-1835-5C4E-A33D-C0C8BF4F92A1}" type="slidenum">
              <a:t>8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DF633-1198-BA4D-A855-41CD7097E42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28600" y="-71280"/>
            <a:ext cx="9071640" cy="1262160"/>
          </a:xfrm>
        </p:spPr>
        <p:txBody>
          <a:bodyPr/>
          <a:lstStyle/>
          <a:p>
            <a:pPr lvl="0"/>
            <a:r>
              <a:rPr lang="en-US"/>
              <a:t>Important building blocks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6A31C-2F86-C54D-8B99-B067C22355E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7E2E44-F875-8548-9B4B-7B61E0C5FDC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85440" y="1222920"/>
            <a:ext cx="6818760" cy="581292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413CB1-2A2C-2C46-8F63-BB7AB189B538}"/>
              </a:ext>
            </a:extLst>
          </p:cNvPr>
          <p:cNvSpPr txBox="1"/>
          <p:nvPr/>
        </p:nvSpPr>
        <p:spPr>
          <a:xfrm>
            <a:off x="-29160" y="7300079"/>
            <a:ext cx="5499720" cy="2610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Breitwieser et al. 2021,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4"/>
              </a:rPr>
              <a:t>https://doi.org/10.1093/bioinformatics/btab649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2B9BBB6D-E142-AA44-87AB-EE6D96995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endParaRPr lang="en-US"/>
          </a:p>
          <a:p>
            <a:pPr lvl="0"/>
            <a:fld id="{E6A37260-A4C5-6447-B141-C03D488ABAD1}" type="slidenum">
              <a:t>9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D31A6C-BB9E-674A-9ECF-2E3B2F0D789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en-US"/>
              <a:t>The process of developing an ABM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69FE0-2DAE-384E-8D0C-00D08B55856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>
            <a:normAutofit/>
          </a:bodyPr>
          <a:lstStyle/>
          <a:p>
            <a:pPr>
              <a:spcBef>
                <a:spcPts val="1412"/>
              </a:spcBef>
            </a:pPr>
            <a:endParaRPr lang="en-US" sz="3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9E4617-09AB-1546-9CD8-83CFA0F834AC}"/>
              </a:ext>
            </a:extLst>
          </p:cNvPr>
          <p:cNvSpPr txBox="1"/>
          <p:nvPr/>
        </p:nvSpPr>
        <p:spPr>
          <a:xfrm>
            <a:off x="-9720" y="7115759"/>
            <a:ext cx="5499720" cy="4316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Source: Roberts et al.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3"/>
              </a:rPr>
              <a:t>https://doi.org/10.1016/j.preteyeres.2016.04.001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,</a:t>
            </a:r>
            <a:b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</a:b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</a:rPr>
              <a:t>             Thorne et al. 2007,  </a:t>
            </a:r>
            <a:r>
              <a:rPr lang="en-US" sz="1200" b="0" i="0" u="none" strike="noStrike" kern="1200" cap="none">
                <a:ln>
                  <a:noFill/>
                </a:ln>
                <a:solidFill>
                  <a:srgbClr val="000000"/>
                </a:solidFill>
                <a:latin typeface="Liberation Sans" pitchFamily="18"/>
                <a:ea typeface="Noto Sans CJK SC Regular" pitchFamily="2"/>
                <a:cs typeface="FreeSans" pitchFamily="2"/>
                <a:hlinkClick r:id="rId4"/>
              </a:rPr>
              <a:t>https://doi.org/10.1093/bib/bbm024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4E4944-2702-3649-848B-B9317C308617}"/>
              </a:ext>
            </a:extLst>
          </p:cNvPr>
          <p:cNvGrpSpPr/>
          <p:nvPr/>
        </p:nvGrpSpPr>
        <p:grpSpPr>
          <a:xfrm>
            <a:off x="284760" y="2044440"/>
            <a:ext cx="9079200" cy="3642119"/>
            <a:chOff x="284760" y="2044440"/>
            <a:chExt cx="9079200" cy="3642119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D8AFDF3-C39F-4E45-9B82-753E404B9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lum/>
              <a:alphaModFix/>
            </a:blip>
            <a:srcRect/>
            <a:stretch>
              <a:fillRect/>
            </a:stretch>
          </p:blipFill>
          <p:spPr>
            <a:xfrm>
              <a:off x="6091560" y="2225520"/>
              <a:ext cx="3272400" cy="32799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C7446A8-9FFE-D840-A0DE-2AAD83B95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lum/>
              <a:alphaModFix/>
            </a:blip>
            <a:srcRect/>
            <a:stretch>
              <a:fillRect/>
            </a:stretch>
          </p:blipFill>
          <p:spPr>
            <a:xfrm>
              <a:off x="284760" y="2044440"/>
              <a:ext cx="5171760" cy="364211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le and 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itle and Content_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dge">
  <a:themeElements>
    <a:clrScheme name="Custom 2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99660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25202</TotalTime>
  <Words>1001</Words>
  <Application>Microsoft Macintosh PowerPoint</Application>
  <PresentationFormat>Custom</PresentationFormat>
  <Paragraphs>290</Paragraphs>
  <Slides>50</Slides>
  <Notes>41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EB Garamond 08</vt:lpstr>
      <vt:lpstr>Liberation Sans</vt:lpstr>
      <vt:lpstr>Liberation Serif</vt:lpstr>
      <vt:lpstr>StarSymbol</vt:lpstr>
      <vt:lpstr>Arial</vt:lpstr>
      <vt:lpstr>Calibri</vt:lpstr>
      <vt:lpstr>Garamond</vt:lpstr>
      <vt:lpstr>Tahoma</vt:lpstr>
      <vt:lpstr>Wingdings</vt:lpstr>
      <vt:lpstr>Default</vt:lpstr>
      <vt:lpstr>Title and Content</vt:lpstr>
      <vt:lpstr>Title and Content_</vt:lpstr>
      <vt:lpstr>Edge</vt:lpstr>
      <vt:lpstr>P&amp;S Heterogeneous Systems  Accelerating Agent-Based Simulations with BioDynaMo</vt:lpstr>
      <vt:lpstr>Introduction to Agent-Based Simulation</vt:lpstr>
      <vt:lpstr>Modeling complex systems</vt:lpstr>
      <vt:lpstr>What is agent-based simulation?</vt:lpstr>
      <vt:lpstr>Agent-based simulation is very versatile</vt:lpstr>
      <vt:lpstr>Agent-based simulation is very versatile (cont.)</vt:lpstr>
      <vt:lpstr>Rising Number of Publications in this field</vt:lpstr>
      <vt:lpstr>Important building blocks</vt:lpstr>
      <vt:lpstr>The process of developing an ABM</vt:lpstr>
      <vt:lpstr>Demo</vt:lpstr>
      <vt:lpstr>Cell clustering model</vt:lpstr>
      <vt:lpstr>Cell clustering video</vt:lpstr>
      <vt:lpstr>Cell clustering result</vt:lpstr>
      <vt:lpstr>Performance considerations</vt:lpstr>
      <vt:lpstr>The problem</vt:lpstr>
      <vt:lpstr>Impact of low performance</vt:lpstr>
      <vt:lpstr>Our solution</vt:lpstr>
      <vt:lpstr>Features and abstraction layers</vt:lpstr>
      <vt:lpstr>Challenge: Agent-based workload is memory-bound</vt:lpstr>
      <vt:lpstr>Required efficient agent-based primitives</vt:lpstr>
      <vt:lpstr>Performance Challenges and Improvements</vt:lpstr>
      <vt:lpstr>Maximize parallelization</vt:lpstr>
      <vt:lpstr>Optimized uniform grid to search for neighbors</vt:lpstr>
      <vt:lpstr>Parallel agent removal mechanism</vt:lpstr>
      <vt:lpstr>Optimize Thread-Synchronization</vt:lpstr>
      <vt:lpstr>Thread-synchronization (TS) during agent-updates</vt:lpstr>
      <vt:lpstr>Automatic thread-synchronization</vt:lpstr>
      <vt:lpstr>User-defined thread-synchronization</vt:lpstr>
      <vt:lpstr>Minimize Memory Access Latency</vt:lpstr>
      <vt:lpstr>NUMA-aware iteration</vt:lpstr>
      <vt:lpstr>Agent sorting and balancing mechanism</vt:lpstr>
      <vt:lpstr>BioDynaMo Memory Allocator</vt:lpstr>
      <vt:lpstr>Offload computation to the GPU</vt:lpstr>
      <vt:lpstr>BioDynaMo’s GPU capabilities</vt:lpstr>
      <vt:lpstr>Performance Evaluation</vt:lpstr>
      <vt:lpstr>Benchmark simulations</vt:lpstr>
      <vt:lpstr>Benchmark simulations characteristics</vt:lpstr>
      <vt:lpstr>Benchmark hardware</vt:lpstr>
      <vt:lpstr>Runtime and Memory Complexity</vt:lpstr>
      <vt:lpstr>Comparison with Biocellion</vt:lpstr>
      <vt:lpstr>Comparison with Cortex3D and NetLogo</vt:lpstr>
      <vt:lpstr>Scalability</vt:lpstr>
      <vt:lpstr>Agent Sorting and Balancing</vt:lpstr>
      <vt:lpstr>Ongoing Use Cases</vt:lpstr>
      <vt:lpstr>Retinal self-organization</vt:lpstr>
      <vt:lpstr>Radiation-induced lung injury simulation</vt:lpstr>
      <vt:lpstr>Spatial Spread of HIV in Malawi</vt:lpstr>
      <vt:lpstr>Summary</vt:lpstr>
      <vt:lpstr>Thank you for your attention!  Lukas.Breitwieser@cern.ch </vt:lpstr>
      <vt:lpstr>P&amp;S Heterogeneous Systems  Accelerating Agent-Based Simulations with BioDynaMo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P&amp;S Heterogeneous Systems  Accelerating Agent-Based Simulations with BioDynaMo</dc:title>
  <cp:lastModifiedBy>Gomez Luna  Juan</cp:lastModifiedBy>
  <cp:revision>568</cp:revision>
  <dcterms:created xsi:type="dcterms:W3CDTF">2019-07-12T08:34:10Z</dcterms:created>
  <dcterms:modified xsi:type="dcterms:W3CDTF">2023-01-28T10:30:01Z</dcterms:modified>
</cp:coreProperties>
</file>